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937DDA-AAAF-4C36-8BC0-545BFDED84C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7576948-AEE6-40E6-8C83-8732BA5FC5B1}" type="pres">
      <dgm:prSet presAssocID="{CA937DDA-AAAF-4C36-8BC0-545BFDED84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</dgm:ptLst>
  <dgm:cxnLst>
    <dgm:cxn modelId="{EFE1059A-6A6E-4955-A5AD-3222F0195360}" type="presOf" srcId="{CA937DDA-AAAF-4C36-8BC0-545BFDED84CD}" destId="{77576948-AEE6-40E6-8C83-8732BA5FC5B1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CA5A3A-D217-4277-BEAF-766B9511504D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FC2B733-CED0-43AE-87BB-EB7EF274366D}" type="pres">
      <dgm:prSet presAssocID="{12CA5A3A-D217-4277-BEAF-766B9511504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uk-UA"/>
        </a:p>
      </dgm:t>
    </dgm:pt>
  </dgm:ptLst>
  <dgm:cxnLst>
    <dgm:cxn modelId="{509ACE15-B631-4BF7-819C-23DCED07C8DF}" type="presOf" srcId="{12CA5A3A-D217-4277-BEAF-766B9511504D}" destId="{5FC2B733-CED0-43AE-87BB-EB7EF274366D}" srcOrd="0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620688"/>
            <a:ext cx="5472608" cy="1959496"/>
          </a:xfrm>
        </p:spPr>
        <p:txBody>
          <a:bodyPr/>
          <a:lstStyle/>
          <a:p>
            <a:r>
              <a:rPr lang="uk-UA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atang" pitchFamily="18" charset="-127"/>
                <a:ea typeface="Batang" pitchFamily="18" charset="-127"/>
                <a:cs typeface="AngsanaUPC" pitchFamily="18" charset="-34"/>
              </a:rPr>
              <a:t>Виконавчий комітет Білгород-Дністровської міської ради</a:t>
            </a:r>
            <a:endParaRPr lang="uk-UA" sz="2800" dirty="0">
              <a:solidFill>
                <a:schemeClr val="tx1">
                  <a:lumMod val="85000"/>
                  <a:lumOff val="15000"/>
                </a:schemeClr>
              </a:solidFill>
              <a:latin typeface="Batang" pitchFamily="18" charset="-127"/>
              <a:ea typeface="Batang" pitchFamily="18" charset="-127"/>
              <a:cs typeface="AngsanaUPC" pitchFamily="18" charset="-34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539864"/>
            <a:ext cx="8145692" cy="1329296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4400" i="1" dirty="0" smtClean="0">
                <a:latin typeface="Courier New" pitchFamily="49" charset="0"/>
                <a:ea typeface="Batang" pitchFamily="18" charset="-127"/>
                <a:cs typeface="Courier New" pitchFamily="49" charset="0"/>
              </a:rPr>
              <a:t>Здійснення регуляторної діяльності</a:t>
            </a:r>
            <a:endParaRPr lang="uk-UA" sz="4400" i="1" dirty="0">
              <a:latin typeface="Courier New" pitchFamily="49" charset="0"/>
              <a:ea typeface="Batang" pitchFamily="18" charset="-127"/>
              <a:cs typeface="Courier New" pitchFamily="49" charset="0"/>
            </a:endParaRPr>
          </a:p>
        </p:txBody>
      </p:sp>
      <p:pic>
        <p:nvPicPr>
          <p:cNvPr id="4" name="Рисунок 3" descr="material-1485266801185-name-14851615897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275856" cy="3284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3.Аналіз регуляторного впливу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340768"/>
            <a:ext cx="79208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3.</a:t>
            </a:r>
            <a:r>
              <a:rPr lang="en-US" sz="20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4</a:t>
            </a:r>
            <a:r>
              <a:rPr lang="uk-UA" sz="20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.</a:t>
            </a:r>
            <a:r>
              <a:rPr lang="ru-RU" sz="2000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Механізм</a:t>
            </a:r>
            <a:r>
              <a:rPr lang="ru-RU" sz="20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000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вирішення</a:t>
            </a:r>
            <a:r>
              <a:rPr lang="ru-RU" sz="20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000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проблеми</a:t>
            </a:r>
            <a:endParaRPr lang="uk-UA" sz="2000" dirty="0">
              <a:latin typeface="Batang" pitchFamily="18" charset="-127"/>
              <a:ea typeface="Batang" pitchFamily="18" charset="-127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611560" y="2060849"/>
            <a:ext cx="8208912" cy="1440160"/>
            <a:chOff x="225034" y="262158"/>
            <a:chExt cx="6365030" cy="1856853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25034" y="262158"/>
              <a:ext cx="6365030" cy="185685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315678" y="352802"/>
              <a:ext cx="6183742" cy="16755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000" kern="1200" dirty="0" smtClean="0"/>
                <a:t>Механізми дії РА, які призведуть до </a:t>
              </a:r>
              <a:r>
                <a:rPr lang="uk-UA" sz="3000" kern="1200" dirty="0" err="1" smtClean="0"/>
                <a:t>розв</a:t>
              </a:r>
              <a:r>
                <a:rPr lang="en-US" sz="3000" kern="1200" dirty="0" smtClean="0"/>
                <a:t>’</a:t>
              </a:r>
              <a:r>
                <a:rPr lang="uk-UA" sz="3000" kern="1200" dirty="0" err="1" smtClean="0"/>
                <a:t>язання</a:t>
              </a:r>
              <a:r>
                <a:rPr lang="uk-UA" sz="3000" kern="1200" dirty="0" smtClean="0"/>
                <a:t> проблеми</a:t>
              </a:r>
              <a:endParaRPr lang="ru-RU" sz="3000" kern="1200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39552" y="3717032"/>
            <a:ext cx="8280920" cy="2133405"/>
            <a:chOff x="270014" y="2258343"/>
            <a:chExt cx="6365030" cy="2133405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270014" y="2258343"/>
              <a:ext cx="6365030" cy="213340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374158" y="2362487"/>
              <a:ext cx="6156742" cy="19251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000" kern="1200" dirty="0" smtClean="0"/>
                <a:t>Організаційні заходи, які мають здійснити органи влади для впровадження РА та визначення рівня їх ефективності</a:t>
              </a:r>
              <a:endParaRPr lang="ru-RU" sz="30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3.Аналіз регуляторного впливу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268760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3.7</a:t>
            </a:r>
            <a:r>
              <a:rPr lang="uk-UA" sz="2400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.</a:t>
            </a:r>
            <a:r>
              <a:rPr lang="ru-RU" sz="24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Термін</a:t>
            </a:r>
            <a:r>
              <a:rPr lang="ru-RU" sz="24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дії</a:t>
            </a:r>
            <a:r>
              <a:rPr lang="ru-RU" sz="24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РА</a:t>
            </a:r>
            <a:endParaRPr lang="uk-UA" sz="2400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539552" y="1988840"/>
            <a:ext cx="8208912" cy="658670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Arial" pitchFamily="34" charset="0"/>
                <a:cs typeface="Arial" pitchFamily="34" charset="0"/>
              </a:rPr>
              <a:t>Строк дії регуляторного акта повинен: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1691680" y="2636912"/>
            <a:ext cx="765085" cy="675075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868144" y="2636912"/>
            <a:ext cx="810090" cy="675075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683568" y="3284984"/>
            <a:ext cx="2808312" cy="281679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100" dirty="0">
                <a:latin typeface="Arial" pitchFamily="34" charset="0"/>
                <a:cs typeface="Arial" pitchFamily="34" charset="0"/>
              </a:rPr>
              <a:t>Співвідноситися із цілями прийняття та механізмами впровадження</a:t>
            </a:r>
            <a:endParaRPr lang="ru-RU" sz="2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5076056" y="3284984"/>
            <a:ext cx="2808312" cy="274478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100" dirty="0">
                <a:latin typeface="Arial" pitchFamily="34" charset="0"/>
                <a:cs typeface="Arial" pitchFamily="34" charset="0"/>
              </a:rPr>
              <a:t>Бути достатнім для </a:t>
            </a:r>
            <a:r>
              <a:rPr lang="uk-UA" sz="2100" dirty="0" err="1">
                <a:latin typeface="Arial" pitchFamily="34" charset="0"/>
                <a:cs typeface="Arial" pitchFamily="34" charset="0"/>
              </a:rPr>
              <a:t>розв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’</a:t>
            </a:r>
            <a:r>
              <a:rPr lang="uk-UA" sz="2100" dirty="0" err="1">
                <a:latin typeface="Arial" pitchFamily="34" charset="0"/>
                <a:cs typeface="Arial" pitchFamily="34" charset="0"/>
              </a:rPr>
              <a:t>язання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 проблеми і досягнення цілей регулювання</a:t>
            </a:r>
            <a:endParaRPr lang="ru-RU" sz="2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3.Аналіз регуляторного впливу </a:t>
            </a:r>
            <a:r>
              <a:rPr lang="uk-UA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uk-UA" dirty="0" smtClean="0">
                <a:latin typeface="Batang" pitchFamily="18" charset="-127"/>
                <a:ea typeface="Batang" pitchFamily="18" charset="-127"/>
              </a:rPr>
            </a:b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124745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3.8.</a:t>
            </a:r>
            <a:r>
              <a:rPr lang="ru-RU" sz="24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Відстеження</a:t>
            </a:r>
            <a:r>
              <a:rPr lang="ru-RU" sz="24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результативності</a:t>
            </a:r>
            <a:r>
              <a:rPr lang="ru-RU" sz="24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РА</a:t>
            </a:r>
            <a:br>
              <a:rPr lang="ru-RU" sz="24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endParaRPr lang="uk-UA" sz="2400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1628801"/>
            <a:ext cx="8424936" cy="792087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Arial" pitchFamily="34" charset="0"/>
                <a:cs typeface="Arial" pitchFamily="34" charset="0"/>
              </a:rPr>
              <a:t>Обов'язковими серед показників результативності повинні бути: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1259632" y="2420888"/>
            <a:ext cx="405045" cy="36004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419872" y="2420888"/>
            <a:ext cx="405045" cy="36004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796136" y="2420888"/>
            <a:ext cx="405045" cy="36004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7812360" y="2420888"/>
            <a:ext cx="405045" cy="36004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2780928"/>
            <a:ext cx="2304256" cy="374441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>
                <a:latin typeface="Arial" pitchFamily="34" charset="0"/>
                <a:cs typeface="Arial" pitchFamily="34" charset="0"/>
              </a:rPr>
              <a:t>Розмір надходжень до державного І місцевого бюджетів і державних цільових фондів, пов'язаних з дією акта</a:t>
            </a:r>
            <a:endParaRPr lang="ru-RU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771801" y="2780928"/>
            <a:ext cx="2160240" cy="36724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Arial" pitchFamily="34" charset="0"/>
                <a:cs typeface="Arial" pitchFamily="34" charset="0"/>
              </a:rPr>
              <a:t>Кількість суб'єктів господарювання та/або фізичних осіб на яких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поширюва-</a:t>
            </a:r>
            <a:r>
              <a:rPr lang="uk-UA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тиметься</a:t>
            </a:r>
            <a:r>
              <a:rPr lang="uk-UA" dirty="0">
                <a:latin typeface="Arial" pitchFamily="34" charset="0"/>
                <a:cs typeface="Arial" pitchFamily="34" charset="0"/>
              </a:rPr>
              <a:t> дія акта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148064" y="2780928"/>
            <a:ext cx="1872208" cy="37087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Arial" pitchFamily="34" charset="0"/>
                <a:cs typeface="Arial" pitchFamily="34" charset="0"/>
              </a:rPr>
              <a:t>Розмір коштів і час, що витрачати</a:t>
            </a: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uk-UA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муться</a:t>
            </a:r>
            <a:r>
              <a:rPr lang="uk-UA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суб’єктами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господарю-ванняня</a:t>
            </a:r>
            <a:r>
              <a:rPr lang="uk-UA" dirty="0">
                <a:latin typeface="Arial" pitchFamily="34" charset="0"/>
                <a:cs typeface="Arial" pitchFamily="34" charset="0"/>
              </a:rPr>
              <a:t>,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повязаними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latin typeface="Arial" pitchFamily="34" charset="0"/>
                <a:cs typeface="Arial" pitchFamily="34" charset="0"/>
              </a:rPr>
              <a:t>з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виконанням </a:t>
            </a:r>
            <a:r>
              <a:rPr lang="uk-UA" dirty="0">
                <a:latin typeface="Arial" pitchFamily="34" charset="0"/>
                <a:cs typeface="Arial" pitchFamily="34" charset="0"/>
              </a:rPr>
              <a:t>вимог акта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189788" y="2780928"/>
            <a:ext cx="1676400" cy="36724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Arial" pitchFamily="34" charset="0"/>
                <a:cs typeface="Arial" pitchFamily="34" charset="0"/>
              </a:rPr>
              <a:t>Рівень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поінформо-</a:t>
            </a:r>
            <a:r>
              <a:rPr lang="uk-UA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ваності</a:t>
            </a:r>
            <a:r>
              <a:rPr lang="uk-UA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суб’єкта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господарю-</a:t>
            </a:r>
            <a:r>
              <a:rPr lang="uk-UA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вання</a:t>
            </a:r>
            <a:r>
              <a:rPr lang="uk-UA" dirty="0">
                <a:latin typeface="Arial" pitchFamily="34" charset="0"/>
                <a:cs typeface="Arial" pitchFamily="34" charset="0"/>
              </a:rPr>
              <a:t> та/або фізичних осіб з основних положень акта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4.Оприлюднення проекту РА та </a:t>
            </a:r>
            <a:r>
              <a:rPr lang="uk-UA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АРВ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5536" y="1412776"/>
            <a:ext cx="3024336" cy="59246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Де?</a:t>
            </a:r>
            <a:endParaRPr lang="ru-RU" sz="20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2168525"/>
            <a:ext cx="2736304" cy="31051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>
                <a:latin typeface="Arial" pitchFamily="34" charset="0"/>
                <a:cs typeface="Arial" pitchFamily="34" charset="0"/>
              </a:rPr>
              <a:t>Друковані ЗМІ регуляторного органу; 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>
                <a:latin typeface="Arial" pitchFamily="34" charset="0"/>
                <a:cs typeface="Arial" pitchFamily="34" charset="0"/>
              </a:rPr>
              <a:t>Або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>
                <a:latin typeface="Arial" pitchFamily="34" charset="0"/>
                <a:cs typeface="Arial" pitchFamily="34" charset="0"/>
              </a:rPr>
              <a:t>Друковані ЗМІ, визначені регуляторним органом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>
                <a:latin typeface="Arial" pitchFamily="34" charset="0"/>
                <a:cs typeface="Arial" pitchFamily="34" charset="0"/>
              </a:rPr>
              <a:t>Та/або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>
                <a:latin typeface="Arial" pitchFamily="34" charset="0"/>
                <a:cs typeface="Arial" pitchFamily="34" charset="0"/>
              </a:rPr>
              <a:t>На офіційні сторінці регуляторного органу в мережі Інтернет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7984" y="1340768"/>
            <a:ext cx="3384377" cy="66447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u="sng" dirty="0">
                <a:latin typeface="Arial" pitchFamily="34" charset="0"/>
                <a:cs typeface="Arial" pitchFamily="34" charset="0"/>
              </a:rPr>
              <a:t>Коли?</a:t>
            </a:r>
            <a:endParaRPr lang="ru-RU" sz="20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27985" y="2168525"/>
            <a:ext cx="3249166" cy="241260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Arial" pitchFamily="34" charset="0"/>
                <a:cs typeface="Arial" pitchFamily="34" charset="0"/>
              </a:rPr>
              <a:t>Не пізніше 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5 робочих днів</a:t>
            </a:r>
            <a:r>
              <a:rPr lang="uk-UA" dirty="0">
                <a:latin typeface="Arial" pitchFamily="34" charset="0"/>
                <a:cs typeface="Arial" pitchFamily="34" charset="0"/>
              </a:rPr>
              <a:t> після </a:t>
            </a:r>
            <a:r>
              <a:rPr lang="uk-UA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оприлюднення проекту РА та </a:t>
            </a:r>
            <a:r>
              <a:rPr lang="uk-UA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АРВ</a:t>
            </a:r>
            <a:endParaRPr lang="uk-U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5373216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Строк, протягом якого приймаються зауваження та пропозиції встановлюються розробником проекту РА не може бути меншим ніж 1 місяць та більшим ніж 3 місяці з дня оприлюднення проекту РА та </a:t>
            </a:r>
            <a:r>
              <a:rPr lang="uk-UA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АРВ</a:t>
            </a:r>
            <a:endParaRPr lang="ru-RU" b="1" dirty="0"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5.Повідомлення про оприлюднення проекту РА та </a:t>
            </a:r>
            <a:r>
              <a:rPr lang="uk-UA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АРВ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1" y="1412777"/>
            <a:ext cx="324036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Стислий виклад змісту проекту РА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2204864"/>
            <a:ext cx="3672407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Поштова та електронна </a:t>
            </a:r>
            <a:r>
              <a:rPr lang="en-US" dirty="0"/>
              <a:t>(e-mail) </a:t>
            </a:r>
            <a:r>
              <a:rPr lang="uk-UA" dirty="0"/>
              <a:t>адреса розробника РА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2996952"/>
            <a:ext cx="3744416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Назва друкованого ЗМІ та/або адреса офіційної сторінки в мережі Інтернету, де розміщатиметься проект РА та </a:t>
            </a:r>
            <a:r>
              <a:rPr lang="uk-UA" dirty="0" err="1"/>
              <a:t>АРВ</a:t>
            </a:r>
            <a:endParaRPr lang="uk-UA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3" y="4509120"/>
            <a:ext cx="3888432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Строк, протягом якого приймаються зауваження та пропозиції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520" y="5373216"/>
            <a:ext cx="3284538" cy="14847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Інформація про спосіб надання зауважень та пропозицій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6.Робота з зацікавленими </a:t>
            </a:r>
            <a:r>
              <a:rPr lang="uk-UA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суб</a:t>
            </a:r>
            <a:r>
              <a:rPr lang="en-US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’</a:t>
            </a:r>
            <a:r>
              <a:rPr lang="uk-UA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єктами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Прямая соединительная линия 3"/>
          <p:cNvSpPr/>
          <p:nvPr/>
        </p:nvSpPr>
        <p:spPr>
          <a:xfrm>
            <a:off x="1187624" y="2492896"/>
            <a:ext cx="720080" cy="31128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633425"/>
                </a:lnTo>
                <a:lnTo>
                  <a:pt x="249286" y="3633425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5" name="Группа 4"/>
          <p:cNvGrpSpPr/>
          <p:nvPr/>
        </p:nvGrpSpPr>
        <p:grpSpPr>
          <a:xfrm>
            <a:off x="1259632" y="1340768"/>
            <a:ext cx="2492865" cy="1117977"/>
            <a:chOff x="1080111" y="0"/>
            <a:chExt cx="2492865" cy="111797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080111" y="0"/>
              <a:ext cx="2492865" cy="1117977"/>
            </a:xfrm>
            <a:prstGeom prst="roundRect">
              <a:avLst>
                <a:gd name="adj" fmla="val 10000"/>
              </a:avLst>
            </a:prstGeom>
            <a:ln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1112855" y="32744"/>
              <a:ext cx="2427377" cy="1052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b="1" kern="1200" dirty="0" smtClean="0">
                  <a:latin typeface="Arial" pitchFamily="34" charset="0"/>
                  <a:cs typeface="Arial" pitchFamily="34" charset="0"/>
                </a:rPr>
                <a:t>Письмова </a:t>
              </a:r>
              <a:r>
                <a:rPr lang="uk-UA" sz="1600" b="1" i="0" u="none" kern="1200" dirty="0" smtClean="0">
                  <a:latin typeface="Arial" pitchFamily="34" charset="0"/>
                  <a:cs typeface="Arial" pitchFamily="34" charset="0"/>
                </a:rPr>
                <a:t>(зауваження, пропозиції, рекомендації тощо)</a:t>
              </a:r>
              <a:endParaRPr lang="ru-RU" sz="1600" b="1" i="0" u="none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1331641" y="2870011"/>
            <a:ext cx="2520280" cy="1117977"/>
            <a:chOff x="1618887" y="1397570"/>
            <a:chExt cx="1788763" cy="1117977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1618887" y="1397570"/>
              <a:ext cx="1788763" cy="1117977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1651631" y="1430314"/>
              <a:ext cx="1723275" cy="1052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kern="1200" dirty="0" smtClean="0">
                  <a:latin typeface="Arial" pitchFamily="34" charset="0"/>
                  <a:cs typeface="Arial" pitchFamily="34" charset="0"/>
                </a:rPr>
                <a:t>Необхідності підготовки проектів РА або їх перегляду</a:t>
              </a:r>
              <a:endParaRPr lang="ru-RU" sz="16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331640" y="4149080"/>
            <a:ext cx="2520280" cy="1117977"/>
            <a:chOff x="1618887" y="2795041"/>
            <a:chExt cx="1788763" cy="1117977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1618887" y="2795041"/>
              <a:ext cx="1788763" cy="1117977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Скругленный прямоугольник 4"/>
            <p:cNvSpPr/>
            <p:nvPr/>
          </p:nvSpPr>
          <p:spPr>
            <a:xfrm>
              <a:off x="1651631" y="2827785"/>
              <a:ext cx="1723275" cy="1052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kern="1200" dirty="0" smtClean="0">
                  <a:latin typeface="Arial" pitchFamily="34" charset="0"/>
                  <a:cs typeface="Arial" pitchFamily="34" charset="0"/>
                </a:rPr>
                <a:t>Оприлюдненого проекту РА та </a:t>
              </a:r>
              <a:r>
                <a:rPr lang="uk-UA" sz="1600" kern="1200" dirty="0" err="1" smtClean="0">
                  <a:latin typeface="Arial" pitchFamily="34" charset="0"/>
                  <a:cs typeface="Arial" pitchFamily="34" charset="0"/>
                </a:rPr>
                <a:t>АРВ</a:t>
              </a:r>
              <a:r>
                <a:rPr lang="uk-UA" sz="1600" kern="1200" dirty="0" smtClean="0">
                  <a:latin typeface="Arial" pitchFamily="34" charset="0"/>
                  <a:cs typeface="Arial" pitchFamily="34" charset="0"/>
                </a:rPr>
                <a:t> до нього</a:t>
              </a:r>
              <a:r>
                <a:rPr lang="uk-UA" sz="1600" kern="1200" dirty="0" smtClean="0"/>
                <a:t>;</a:t>
              </a:r>
              <a:endParaRPr lang="ru-RU" sz="1600" kern="1200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1403648" y="5445224"/>
            <a:ext cx="2376264" cy="1117977"/>
            <a:chOff x="1618887" y="4192513"/>
            <a:chExt cx="1788763" cy="1117977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1618887" y="4192513"/>
              <a:ext cx="1788763" cy="1117977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1651631" y="4225257"/>
              <a:ext cx="1723275" cy="1052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kern="1200" dirty="0" smtClean="0">
                  <a:latin typeface="Arial" pitchFamily="34" charset="0"/>
                  <a:cs typeface="Arial" pitchFamily="34" charset="0"/>
                </a:rPr>
                <a:t>Відстеження результативності РА</a:t>
              </a:r>
              <a:endParaRPr lang="ru-RU" sz="16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5508104" y="1340768"/>
            <a:ext cx="3168352" cy="1117977"/>
            <a:chOff x="4172168" y="98"/>
            <a:chExt cx="2521910" cy="1117977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4172168" y="98"/>
              <a:ext cx="2521910" cy="1117977"/>
            </a:xfrm>
            <a:prstGeom prst="roundRect">
              <a:avLst>
                <a:gd name="adj" fmla="val 10000"/>
              </a:avLst>
            </a:prstGeom>
            <a:ln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4204912" y="32842"/>
              <a:ext cx="2456422" cy="1052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b="1" i="0" u="none" kern="1200" dirty="0" smtClean="0">
                  <a:latin typeface="Arial" pitchFamily="34" charset="0"/>
                  <a:cs typeface="Arial" pitchFamily="34" charset="0"/>
                </a:rPr>
                <a:t>Усна (відкриті обговорення питань, </a:t>
              </a:r>
              <a:r>
                <a:rPr lang="uk-UA" sz="1600" b="1" i="0" u="none" kern="1200" dirty="0" err="1" smtClean="0">
                  <a:latin typeface="Arial" pitchFamily="34" charset="0"/>
                  <a:cs typeface="Arial" pitchFamily="34" charset="0"/>
                </a:rPr>
                <a:t>пов</a:t>
              </a:r>
              <a:r>
                <a:rPr lang="en-US" sz="1600" b="1" i="0" u="none" kern="1200" dirty="0" smtClean="0">
                  <a:latin typeface="Arial" pitchFamily="34" charset="0"/>
                  <a:cs typeface="Arial" pitchFamily="34" charset="0"/>
                </a:rPr>
                <a:t>’</a:t>
              </a:r>
              <a:r>
                <a:rPr lang="uk-UA" sz="1600" b="1" i="0" u="none" kern="1200" dirty="0" err="1" smtClean="0">
                  <a:latin typeface="Arial" pitchFamily="34" charset="0"/>
                  <a:cs typeface="Arial" pitchFamily="34" charset="0"/>
                </a:rPr>
                <a:t>язаних</a:t>
              </a:r>
              <a:r>
                <a:rPr lang="uk-UA" sz="1600" b="1" i="0" u="none" kern="1200" dirty="0" smtClean="0">
                  <a:latin typeface="Arial" pitchFamily="34" charset="0"/>
                  <a:cs typeface="Arial" pitchFamily="34" charset="0"/>
                </a:rPr>
                <a:t> з регуляторною діяльністю)</a:t>
              </a:r>
              <a:endParaRPr lang="ru-RU" sz="1600" b="1" i="0" u="none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Прямая соединительная линия 3"/>
          <p:cNvSpPr/>
          <p:nvPr/>
        </p:nvSpPr>
        <p:spPr>
          <a:xfrm>
            <a:off x="5508104" y="2420888"/>
            <a:ext cx="252191" cy="36334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633425"/>
                </a:lnTo>
                <a:lnTo>
                  <a:pt x="252191" y="3633425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1" name="Группа 20"/>
          <p:cNvGrpSpPr/>
          <p:nvPr/>
        </p:nvGrpSpPr>
        <p:grpSpPr>
          <a:xfrm>
            <a:off x="5868144" y="2708920"/>
            <a:ext cx="2664296" cy="1117977"/>
            <a:chOff x="4676550" y="1397570"/>
            <a:chExt cx="1788763" cy="1117977"/>
          </a:xfrm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4676550" y="1397570"/>
              <a:ext cx="1788763" cy="1117977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4"/>
            <p:cNvSpPr/>
            <p:nvPr/>
          </p:nvSpPr>
          <p:spPr>
            <a:xfrm>
              <a:off x="4709294" y="1430314"/>
              <a:ext cx="1723275" cy="1052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kern="1200" dirty="0" smtClean="0">
                  <a:latin typeface="Arial" pitchFamily="34" charset="0"/>
                  <a:cs typeface="Arial" pitchFamily="34" charset="0"/>
                </a:rPr>
                <a:t>Громадські слухання, круглі столи, </a:t>
              </a:r>
              <a:endParaRPr lang="ru-RU" sz="16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5940152" y="4005064"/>
            <a:ext cx="2592288" cy="1117977"/>
            <a:chOff x="4676550" y="2795041"/>
            <a:chExt cx="1788763" cy="1117977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4676550" y="2795041"/>
              <a:ext cx="1788763" cy="1117977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4709294" y="2827785"/>
              <a:ext cx="1723275" cy="1052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kern="1200" dirty="0" smtClean="0">
                  <a:latin typeface="Arial" pitchFamily="34" charset="0"/>
                  <a:cs typeface="Arial" pitchFamily="34" charset="0"/>
                </a:rPr>
                <a:t>Конференції, семінари;</a:t>
              </a:r>
              <a:endParaRPr lang="ru-RU" sz="16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5940152" y="5517232"/>
            <a:ext cx="2664296" cy="1117977"/>
            <a:chOff x="4676550" y="4192513"/>
            <a:chExt cx="1788763" cy="1117977"/>
          </a:xfrm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676550" y="4192513"/>
              <a:ext cx="1788763" cy="1117977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Скругленный прямоугольник 4"/>
            <p:cNvSpPr/>
            <p:nvPr/>
          </p:nvSpPr>
          <p:spPr>
            <a:xfrm>
              <a:off x="4709294" y="4225257"/>
              <a:ext cx="1723275" cy="1052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kern="1200" dirty="0" smtClean="0">
                  <a:latin typeface="Arial" pitchFamily="34" charset="0"/>
                  <a:cs typeface="Arial" pitchFamily="34" charset="0"/>
                </a:rPr>
                <a:t>Форуми, організація громадських приймалень</a:t>
              </a:r>
              <a:endParaRPr lang="ru-RU" sz="1600" kern="12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24360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7.Особливості прийняття регуляторних актів органами та посадовими особами місцевого самоврядування</a:t>
            </a:r>
            <a:endParaRPr lang="uk-UA" b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95736" y="2276872"/>
            <a:ext cx="4590510" cy="127973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Arial" pitchFamily="34" charset="0"/>
                <a:cs typeface="Arial" pitchFamily="34" charset="0"/>
              </a:rPr>
              <a:t>РА не може бути прийнятий коли: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5576" y="3933056"/>
            <a:ext cx="2664296" cy="24717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Відсутній аналіз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регуляторного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впливу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92080" y="4005064"/>
            <a:ext cx="3024336" cy="24717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Проект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регуляторного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акта не був оприлюднений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8</a:t>
            </a:r>
            <a:r>
              <a:rPr lang="uk-UA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.Оприлюднення</a:t>
            </a:r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РА та </a:t>
            </a:r>
            <a:r>
              <a:rPr lang="uk-UA" b="1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АРВ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9592" y="1600200"/>
            <a:ext cx="3024336" cy="40504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Де?</a:t>
            </a:r>
            <a:endParaRPr lang="ru-RU" sz="20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5576" y="2204864"/>
            <a:ext cx="3240360" cy="31051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uk-UA" sz="17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Друкованих ЗМІ міської ради,</a:t>
            </a:r>
          </a:p>
          <a:p>
            <a:pPr algn="ctr">
              <a:lnSpc>
                <a:spcPct val="80000"/>
              </a:lnSpc>
              <a:defRPr/>
            </a:pPr>
            <a:r>
              <a:rPr lang="uk-UA" sz="17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 у разі їх відсутності – у місцевих друкованих ЗМІ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12060" y="1600200"/>
            <a:ext cx="2700301" cy="40504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u="sng" dirty="0">
                <a:latin typeface="Arial" pitchFamily="34" charset="0"/>
                <a:cs typeface="Arial" pitchFamily="34" charset="0"/>
              </a:rPr>
              <a:t>Коли?</a:t>
            </a:r>
            <a:endParaRPr lang="ru-RU" sz="20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932040" y="2168525"/>
            <a:ext cx="3600399" cy="31051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uk-UA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Не пізніше </a:t>
            </a: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uk-UA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робочих днів</a:t>
            </a:r>
            <a:r>
              <a:rPr lang="uk-UA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після </a:t>
            </a:r>
            <a:r>
              <a:rPr lang="uk-UA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прийняття та підписання 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9.Відстеження результативності РА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1520" y="1268760"/>
            <a:ext cx="2640893" cy="1725924"/>
            <a:chOff x="0" y="2615"/>
            <a:chExt cx="2640893" cy="172592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615"/>
              <a:ext cx="2640893" cy="1725924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84253" y="86868"/>
              <a:ext cx="2472387" cy="15574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000" kern="1200" dirty="0" smtClean="0">
                  <a:solidFill>
                    <a:schemeClr val="tx1"/>
                  </a:solidFill>
                  <a:latin typeface="Batang" pitchFamily="18" charset="-127"/>
                  <a:ea typeface="Batang" pitchFamily="18" charset="-127"/>
                </a:rPr>
                <a:t>Базове відстеження результативності проводиться</a:t>
              </a:r>
              <a:endParaRPr lang="ru-RU" sz="2000" kern="12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3131840" y="1412776"/>
            <a:ext cx="5832648" cy="1380739"/>
            <a:chOff x="2640893" y="175208"/>
            <a:chExt cx="4694921" cy="1380739"/>
          </a:xfrm>
        </p:grpSpPr>
        <p:sp>
          <p:nvSpPr>
            <p:cNvPr id="8" name="Прямоугольник с двумя скругленными соседними углами 7"/>
            <p:cNvSpPr/>
            <p:nvPr/>
          </p:nvSpPr>
          <p:spPr>
            <a:xfrm rot="5400000">
              <a:off x="4297984" y="-1481883"/>
              <a:ext cx="1380739" cy="4694921"/>
            </a:xfrm>
            <a:prstGeom prst="round2Same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рямоугольник 8"/>
            <p:cNvSpPr/>
            <p:nvPr/>
          </p:nvSpPr>
          <p:spPr>
            <a:xfrm>
              <a:off x="2640893" y="242610"/>
              <a:ext cx="4627519" cy="12459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kern="1200" dirty="0" smtClean="0">
                  <a:latin typeface="Batang" pitchFamily="18" charset="-127"/>
                  <a:ea typeface="Batang" pitchFamily="18" charset="-127"/>
                </a:rPr>
                <a:t>До набрання чинності РА (як правило);</a:t>
              </a:r>
              <a:endParaRPr lang="ru-RU" kern="1200" dirty="0">
                <a:latin typeface="Batang" pitchFamily="18" charset="-127"/>
                <a:ea typeface="Batang" pitchFamily="18" charset="-127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kern="1200" dirty="0" smtClean="0">
                  <a:latin typeface="Batang" pitchFamily="18" charset="-127"/>
                  <a:ea typeface="Batang" pitchFamily="18" charset="-127"/>
                </a:rPr>
                <a:t>Після набрання чинності РА (у разі проведення відстеження результативності з використанням тільки статистичних даних)</a:t>
              </a:r>
              <a:endParaRPr lang="ru-RU" kern="1200" dirty="0">
                <a:latin typeface="Batang" pitchFamily="18" charset="-127"/>
                <a:ea typeface="Batang" pitchFamily="18" charset="-127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251520" y="3068960"/>
            <a:ext cx="2640893" cy="1725924"/>
            <a:chOff x="0" y="1814835"/>
            <a:chExt cx="2640893" cy="1725924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0" y="1814835"/>
              <a:ext cx="2640893" cy="1725924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84253" y="1899088"/>
              <a:ext cx="2472387" cy="15574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000" kern="1200" dirty="0" smtClean="0">
                  <a:solidFill>
                    <a:schemeClr val="tx1"/>
                  </a:solidFill>
                  <a:latin typeface="Batang" pitchFamily="18" charset="-127"/>
                  <a:ea typeface="Batang" pitchFamily="18" charset="-127"/>
                </a:rPr>
                <a:t>Повторне відстеження результативності проводиться:</a:t>
              </a:r>
              <a:endParaRPr lang="ru-RU" sz="2000" kern="12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3131840" y="3212976"/>
            <a:ext cx="5832648" cy="1380739"/>
            <a:chOff x="2640893" y="1987427"/>
            <a:chExt cx="4694921" cy="1380739"/>
          </a:xfrm>
        </p:grpSpPr>
        <p:sp>
          <p:nvSpPr>
            <p:cNvPr id="17" name="Прямоугольник с двумя скругленными соседними углами 16"/>
            <p:cNvSpPr/>
            <p:nvPr/>
          </p:nvSpPr>
          <p:spPr>
            <a:xfrm rot="5400000">
              <a:off x="4297984" y="330336"/>
              <a:ext cx="1380739" cy="4694921"/>
            </a:xfrm>
            <a:prstGeom prst="round2Same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рямоугольник 17"/>
            <p:cNvSpPr/>
            <p:nvPr/>
          </p:nvSpPr>
          <p:spPr>
            <a:xfrm>
              <a:off x="2640893" y="2054829"/>
              <a:ext cx="4627519" cy="12459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600" kern="1200" dirty="0" smtClean="0">
                  <a:latin typeface="Batang" pitchFamily="18" charset="-127"/>
                  <a:ea typeface="Batang" pitchFamily="18" charset="-127"/>
                </a:rPr>
                <a:t>Через рік з дня набрання чинності РА, але не пізніше, ніж через два роки (як правило);</a:t>
              </a:r>
              <a:endParaRPr lang="ru-RU" sz="1600" kern="1200" dirty="0">
                <a:latin typeface="Batang" pitchFamily="18" charset="-127"/>
                <a:ea typeface="Batang" pitchFamily="18" charset="-127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600" kern="1200" dirty="0" smtClean="0">
                  <a:latin typeface="Batang" pitchFamily="18" charset="-127"/>
                  <a:ea typeface="Batang" pitchFamily="18" charset="-127"/>
                </a:rPr>
                <a:t>Менше, ніж через рік після набрання чинності РА </a:t>
              </a: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uk-UA" sz="1600" dirty="0" smtClean="0">
                  <a:latin typeface="Batang" pitchFamily="18" charset="-127"/>
                  <a:ea typeface="Batang" pitchFamily="18" charset="-127"/>
                </a:rPr>
                <a:t>   </a:t>
              </a:r>
              <a:r>
                <a:rPr lang="uk-UA" sz="1600" kern="1200" dirty="0" smtClean="0">
                  <a:latin typeface="Batang" pitchFamily="18" charset="-127"/>
                  <a:ea typeface="Batang" pitchFamily="18" charset="-127"/>
                </a:rPr>
                <a:t>(у разі, якщо строк дії РА становить менше року)</a:t>
              </a:r>
              <a:endParaRPr lang="ru-RU" sz="1600" kern="1200" dirty="0">
                <a:latin typeface="Batang" pitchFamily="18" charset="-127"/>
                <a:ea typeface="Batang" pitchFamily="18" charset="-127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323528" y="4869160"/>
            <a:ext cx="2640893" cy="1725924"/>
            <a:chOff x="0" y="3627055"/>
            <a:chExt cx="2640893" cy="1725924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0" y="3627055"/>
              <a:ext cx="2640893" cy="1725924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Скругленный прямоугольник 4"/>
            <p:cNvSpPr/>
            <p:nvPr/>
          </p:nvSpPr>
          <p:spPr>
            <a:xfrm>
              <a:off x="84253" y="3711308"/>
              <a:ext cx="2472387" cy="15574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000" kern="1200" dirty="0" smtClean="0">
                  <a:solidFill>
                    <a:schemeClr val="tx1"/>
                  </a:solidFill>
                  <a:latin typeface="Batang" pitchFamily="18" charset="-127"/>
                  <a:ea typeface="Batang" pitchFamily="18" charset="-127"/>
                </a:rPr>
                <a:t>Періодичне відстеження результативності проводиться</a:t>
              </a:r>
              <a:endParaRPr lang="ru-RU" sz="2000" kern="12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endParaRP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3203848" y="4941168"/>
            <a:ext cx="5940152" cy="1380739"/>
            <a:chOff x="2640893" y="3799648"/>
            <a:chExt cx="4694921" cy="1380739"/>
          </a:xfrm>
        </p:grpSpPr>
        <p:sp>
          <p:nvSpPr>
            <p:cNvPr id="23" name="Прямоугольник с двумя скругленными соседними углами 22"/>
            <p:cNvSpPr/>
            <p:nvPr/>
          </p:nvSpPr>
          <p:spPr>
            <a:xfrm rot="5400000">
              <a:off x="4297984" y="2142557"/>
              <a:ext cx="1380739" cy="4694921"/>
            </a:xfrm>
            <a:prstGeom prst="round2Same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Прямоугольник 23"/>
            <p:cNvSpPr/>
            <p:nvPr/>
          </p:nvSpPr>
          <p:spPr>
            <a:xfrm>
              <a:off x="2640893" y="3867050"/>
              <a:ext cx="4627519" cy="12459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kern="1200" dirty="0" smtClean="0">
                  <a:latin typeface="Batang" pitchFamily="18" charset="-127"/>
                  <a:ea typeface="Batang" pitchFamily="18" charset="-127"/>
                </a:rPr>
                <a:t>Раз на три роки, починаючи з дня закінчення заходів з повторного відстеження результативності.</a:t>
              </a:r>
              <a:endParaRPr lang="ru-RU" kern="1200" dirty="0">
                <a:latin typeface="Batang" pitchFamily="18" charset="-127"/>
                <a:ea typeface="Batang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9.Звіт про відстеження результативності РА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95536" y="1700808"/>
            <a:ext cx="1966662" cy="1179997"/>
            <a:chOff x="5224" y="40653"/>
            <a:chExt cx="1966662" cy="117999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224" y="40653"/>
              <a:ext cx="1966662" cy="1179997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Прямоугольник 5"/>
            <p:cNvSpPr/>
            <p:nvPr/>
          </p:nvSpPr>
          <p:spPr>
            <a:xfrm>
              <a:off x="5224" y="40653"/>
              <a:ext cx="1966662" cy="1179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kern="1200" dirty="0" smtClean="0">
                  <a:latin typeface="Arial" pitchFamily="34" charset="0"/>
                  <a:cs typeface="Arial" pitchFamily="34" charset="0"/>
                </a:rPr>
                <a:t>Вид та назва РА, дата його прийняття та номер</a:t>
              </a:r>
              <a:endParaRPr lang="ru-RU" sz="14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2339752" y="2132856"/>
            <a:ext cx="421732" cy="91440"/>
            <a:chOff x="1970086" y="584931"/>
            <a:chExt cx="421732" cy="91440"/>
          </a:xfrm>
        </p:grpSpPr>
        <p:sp>
          <p:nvSpPr>
            <p:cNvPr id="8" name="Прямая соединительная линия 3"/>
            <p:cNvSpPr/>
            <p:nvPr/>
          </p:nvSpPr>
          <p:spPr>
            <a:xfrm>
              <a:off x="1970086" y="584931"/>
              <a:ext cx="421732" cy="914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45720"/>
                  </a:moveTo>
                  <a:lnTo>
                    <a:pt x="421732" y="45720"/>
                  </a:lnTo>
                </a:path>
              </a:pathLst>
            </a:custGeom>
            <a:noFill/>
            <a:ln w="38100">
              <a:solidFill>
                <a:schemeClr val="tx2"/>
              </a:solidFill>
              <a:tailEnd type="arrow"/>
            </a:ln>
          </p:spPr>
          <p:style>
            <a:lnRef idx="1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рямая соединительная линия 4"/>
            <p:cNvSpPr/>
            <p:nvPr/>
          </p:nvSpPr>
          <p:spPr>
            <a:xfrm>
              <a:off x="2169644" y="628390"/>
              <a:ext cx="22616" cy="4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2843808" y="1700808"/>
            <a:ext cx="1966662" cy="1179997"/>
            <a:chOff x="2424218" y="40653"/>
            <a:chExt cx="1966662" cy="1179997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2424218" y="40653"/>
              <a:ext cx="1966662" cy="1179997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Прямоугольник 11"/>
            <p:cNvSpPr/>
            <p:nvPr/>
          </p:nvSpPr>
          <p:spPr>
            <a:xfrm>
              <a:off x="2424218" y="40653"/>
              <a:ext cx="1966662" cy="1179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kern="1200" dirty="0" smtClean="0">
                  <a:latin typeface="Arial" pitchFamily="34" charset="0"/>
                  <a:cs typeface="Arial" pitchFamily="34" charset="0"/>
                </a:rPr>
                <a:t>Назва виконавця заходів з відстеження</a:t>
              </a:r>
              <a:endParaRPr lang="ru-RU" sz="14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788024" y="2132856"/>
            <a:ext cx="421732" cy="91440"/>
            <a:chOff x="4389081" y="584931"/>
            <a:chExt cx="421732" cy="91440"/>
          </a:xfrm>
        </p:grpSpPr>
        <p:sp>
          <p:nvSpPr>
            <p:cNvPr id="14" name="Прямая соединительная линия 3"/>
            <p:cNvSpPr/>
            <p:nvPr/>
          </p:nvSpPr>
          <p:spPr>
            <a:xfrm>
              <a:off x="4389081" y="584931"/>
              <a:ext cx="421732" cy="914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45720"/>
                  </a:moveTo>
                  <a:lnTo>
                    <a:pt x="421732" y="45720"/>
                  </a:lnTo>
                </a:path>
              </a:pathLst>
            </a:custGeom>
            <a:noFill/>
            <a:ln w="38100">
              <a:solidFill>
                <a:schemeClr val="tx2"/>
              </a:solidFill>
              <a:tailEnd type="arrow"/>
            </a:ln>
          </p:spPr>
          <p:style>
            <a:lnRef idx="1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ая соединительная линия 4"/>
            <p:cNvSpPr/>
            <p:nvPr/>
          </p:nvSpPr>
          <p:spPr>
            <a:xfrm>
              <a:off x="4588638" y="628390"/>
              <a:ext cx="22616" cy="4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292080" y="1700808"/>
            <a:ext cx="1966662" cy="1179997"/>
            <a:chOff x="4843213" y="40653"/>
            <a:chExt cx="1966662" cy="1179997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4843213" y="40653"/>
              <a:ext cx="1966662" cy="1179997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Прямоугольник 17"/>
            <p:cNvSpPr/>
            <p:nvPr/>
          </p:nvSpPr>
          <p:spPr>
            <a:xfrm>
              <a:off x="4843213" y="40653"/>
              <a:ext cx="1966662" cy="1179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kern="1200" dirty="0" smtClean="0">
                  <a:latin typeface="Arial" pitchFamily="34" charset="0"/>
                  <a:cs typeface="Arial" pitchFamily="34" charset="0"/>
                </a:rPr>
                <a:t>Цілі прийняття акта</a:t>
              </a:r>
              <a:endParaRPr lang="ru-RU" sz="14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331640" y="2924944"/>
            <a:ext cx="4837988" cy="421732"/>
            <a:chOff x="988555" y="1218850"/>
            <a:chExt cx="4837988" cy="421732"/>
          </a:xfrm>
        </p:grpSpPr>
        <p:sp>
          <p:nvSpPr>
            <p:cNvPr id="20" name="Прямая соединительная линия 3"/>
            <p:cNvSpPr/>
            <p:nvPr/>
          </p:nvSpPr>
          <p:spPr>
            <a:xfrm>
              <a:off x="988555" y="1218850"/>
              <a:ext cx="4837988" cy="42173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837988" y="0"/>
                  </a:moveTo>
                  <a:lnTo>
                    <a:pt x="4837988" y="227966"/>
                  </a:lnTo>
                  <a:lnTo>
                    <a:pt x="0" y="227966"/>
                  </a:lnTo>
                  <a:lnTo>
                    <a:pt x="0" y="421732"/>
                  </a:lnTo>
                </a:path>
              </a:pathLst>
            </a:custGeom>
            <a:noFill/>
            <a:ln w="38100">
              <a:solidFill>
                <a:schemeClr val="tx2"/>
              </a:solidFill>
              <a:tailEnd type="arrow"/>
            </a:ln>
          </p:spPr>
          <p:style>
            <a:lnRef idx="1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Прямая соединительная линия 4"/>
            <p:cNvSpPr/>
            <p:nvPr/>
          </p:nvSpPr>
          <p:spPr>
            <a:xfrm>
              <a:off x="3286072" y="1427455"/>
              <a:ext cx="242954" cy="4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395536" y="3356992"/>
            <a:ext cx="1966662" cy="1179997"/>
            <a:chOff x="5224" y="1672982"/>
            <a:chExt cx="1966662" cy="1179997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5224" y="1672982"/>
              <a:ext cx="1966662" cy="1179997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Прямоугольник 23"/>
            <p:cNvSpPr/>
            <p:nvPr/>
          </p:nvSpPr>
          <p:spPr>
            <a:xfrm>
              <a:off x="5224" y="1672982"/>
              <a:ext cx="1966662" cy="1179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kern="1200" dirty="0" smtClean="0">
                  <a:latin typeface="Arial" pitchFamily="34" charset="0"/>
                  <a:cs typeface="Arial" pitchFamily="34" charset="0"/>
                </a:rPr>
                <a:t>Строк виконання заходів з відстеженням</a:t>
              </a:r>
              <a:endParaRPr lang="ru-RU" sz="14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2339752" y="3861048"/>
            <a:ext cx="421732" cy="91440"/>
            <a:chOff x="1970086" y="2217261"/>
            <a:chExt cx="421732" cy="91440"/>
          </a:xfrm>
        </p:grpSpPr>
        <p:sp>
          <p:nvSpPr>
            <p:cNvPr id="26" name="Прямая соединительная линия 3"/>
            <p:cNvSpPr/>
            <p:nvPr/>
          </p:nvSpPr>
          <p:spPr>
            <a:xfrm>
              <a:off x="1970086" y="2217261"/>
              <a:ext cx="421732" cy="914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45720"/>
                  </a:moveTo>
                  <a:lnTo>
                    <a:pt x="421732" y="45720"/>
                  </a:lnTo>
                </a:path>
              </a:pathLst>
            </a:custGeom>
            <a:noFill/>
            <a:ln w="38100">
              <a:solidFill>
                <a:schemeClr val="tx2"/>
              </a:solidFill>
              <a:tailEnd type="arrow"/>
            </a:ln>
          </p:spPr>
          <p:style>
            <a:lnRef idx="1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Прямая соединительная линия 4"/>
            <p:cNvSpPr/>
            <p:nvPr/>
          </p:nvSpPr>
          <p:spPr>
            <a:xfrm>
              <a:off x="2169644" y="2260719"/>
              <a:ext cx="22616" cy="4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2771800" y="3356992"/>
            <a:ext cx="1966662" cy="1179997"/>
            <a:chOff x="2424218" y="1672982"/>
            <a:chExt cx="1966662" cy="1179997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2424218" y="1672982"/>
              <a:ext cx="1966662" cy="1179997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Прямоугольник 29"/>
            <p:cNvSpPr/>
            <p:nvPr/>
          </p:nvSpPr>
          <p:spPr>
            <a:xfrm>
              <a:off x="2424218" y="1672982"/>
              <a:ext cx="1966662" cy="1179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kern="1200" dirty="0" smtClean="0">
                  <a:latin typeface="Arial" pitchFamily="34" charset="0"/>
                  <a:cs typeface="Arial" pitchFamily="34" charset="0"/>
                </a:rPr>
                <a:t>Тип відстеження</a:t>
              </a:r>
              <a:endParaRPr lang="ru-RU" sz="14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4716016" y="3789040"/>
            <a:ext cx="421732" cy="91440"/>
            <a:chOff x="4389081" y="2217261"/>
            <a:chExt cx="421732" cy="91440"/>
          </a:xfrm>
        </p:grpSpPr>
        <p:sp>
          <p:nvSpPr>
            <p:cNvPr id="32" name="Прямая соединительная линия 3"/>
            <p:cNvSpPr/>
            <p:nvPr/>
          </p:nvSpPr>
          <p:spPr>
            <a:xfrm>
              <a:off x="4389081" y="2217261"/>
              <a:ext cx="421732" cy="914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45720"/>
                  </a:moveTo>
                  <a:lnTo>
                    <a:pt x="421732" y="45720"/>
                  </a:lnTo>
                </a:path>
              </a:pathLst>
            </a:custGeom>
            <a:noFill/>
            <a:ln w="38100">
              <a:solidFill>
                <a:schemeClr val="tx2"/>
              </a:solidFill>
              <a:tailEnd type="arrow"/>
            </a:ln>
          </p:spPr>
          <p:style>
            <a:lnRef idx="1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Прямая соединительная линия 4"/>
            <p:cNvSpPr/>
            <p:nvPr/>
          </p:nvSpPr>
          <p:spPr>
            <a:xfrm>
              <a:off x="4588638" y="2260719"/>
              <a:ext cx="22616" cy="4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5220072" y="3356992"/>
            <a:ext cx="1966662" cy="1179997"/>
            <a:chOff x="4843213" y="1672982"/>
            <a:chExt cx="1966662" cy="1179997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4843213" y="1672982"/>
              <a:ext cx="1966662" cy="1179997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Прямоугольник 35"/>
            <p:cNvSpPr/>
            <p:nvPr/>
          </p:nvSpPr>
          <p:spPr>
            <a:xfrm>
              <a:off x="4843213" y="1672982"/>
              <a:ext cx="1966662" cy="1179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kern="1200" dirty="0" smtClean="0">
                  <a:latin typeface="Arial" pitchFamily="34" charset="0"/>
                  <a:cs typeface="Arial" pitchFamily="34" charset="0"/>
                </a:rPr>
                <a:t>Методи одержання результативності відстеження</a:t>
              </a:r>
              <a:endParaRPr lang="ru-RU" sz="14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1547664" y="4581128"/>
            <a:ext cx="4837988" cy="421732"/>
            <a:chOff x="988555" y="2851180"/>
            <a:chExt cx="4837988" cy="421732"/>
          </a:xfrm>
        </p:grpSpPr>
        <p:sp>
          <p:nvSpPr>
            <p:cNvPr id="38" name="Прямая соединительная линия 3"/>
            <p:cNvSpPr/>
            <p:nvPr/>
          </p:nvSpPr>
          <p:spPr>
            <a:xfrm>
              <a:off x="988555" y="2851180"/>
              <a:ext cx="4837988" cy="42173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837988" y="0"/>
                  </a:moveTo>
                  <a:lnTo>
                    <a:pt x="4837988" y="227966"/>
                  </a:lnTo>
                  <a:lnTo>
                    <a:pt x="0" y="227966"/>
                  </a:lnTo>
                  <a:lnTo>
                    <a:pt x="0" y="421732"/>
                  </a:lnTo>
                </a:path>
              </a:pathLst>
            </a:custGeom>
            <a:noFill/>
            <a:ln w="38100">
              <a:solidFill>
                <a:schemeClr val="tx2"/>
              </a:solidFill>
              <a:tailEnd type="arrow"/>
            </a:ln>
          </p:spPr>
          <p:style>
            <a:lnRef idx="1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Прямая соединительная линия 4"/>
            <p:cNvSpPr/>
            <p:nvPr/>
          </p:nvSpPr>
          <p:spPr>
            <a:xfrm>
              <a:off x="3286072" y="3059784"/>
              <a:ext cx="242954" cy="4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395536" y="5013176"/>
            <a:ext cx="1966662" cy="1179997"/>
            <a:chOff x="5224" y="3305312"/>
            <a:chExt cx="1966662" cy="1179997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5224" y="3305312"/>
              <a:ext cx="1966662" cy="1179997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Прямоугольник 41"/>
            <p:cNvSpPr/>
            <p:nvPr/>
          </p:nvSpPr>
          <p:spPr>
            <a:xfrm>
              <a:off x="5224" y="3305312"/>
              <a:ext cx="1966662" cy="1179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kern="1200" dirty="0" smtClean="0">
                  <a:latin typeface="Arial" pitchFamily="34" charset="0"/>
                  <a:cs typeface="Arial" pitchFamily="34" charset="0"/>
                </a:rPr>
                <a:t>Дані та припущення, а також способи одержання даних</a:t>
              </a:r>
              <a:endParaRPr lang="ru-RU" sz="14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2915816" y="5013176"/>
            <a:ext cx="1966662" cy="1179997"/>
            <a:chOff x="2424218" y="3305312"/>
            <a:chExt cx="1966662" cy="1179997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2424218" y="3305312"/>
              <a:ext cx="1966662" cy="1179997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Прямоугольник 44"/>
            <p:cNvSpPr/>
            <p:nvPr/>
          </p:nvSpPr>
          <p:spPr>
            <a:xfrm>
              <a:off x="2424218" y="3305312"/>
              <a:ext cx="1966662" cy="1179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kern="1200" dirty="0" smtClean="0">
                  <a:latin typeface="Arial" pitchFamily="34" charset="0"/>
                  <a:cs typeface="Arial" pitchFamily="34" charset="0"/>
                </a:rPr>
                <a:t>Кількісні та якісні знач. показників результативності акта</a:t>
              </a:r>
              <a:endParaRPr lang="ru-RU" sz="14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5364088" y="5013176"/>
            <a:ext cx="1966662" cy="1179997"/>
            <a:chOff x="4843213" y="3305312"/>
            <a:chExt cx="1966662" cy="1179997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4843213" y="3305312"/>
              <a:ext cx="1966662" cy="1179997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Прямоугольник 47"/>
            <p:cNvSpPr/>
            <p:nvPr/>
          </p:nvSpPr>
          <p:spPr>
            <a:xfrm>
              <a:off x="4843213" y="3305312"/>
              <a:ext cx="1966662" cy="1179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kern="1200" dirty="0" smtClean="0">
                  <a:latin typeface="Arial" pitchFamily="34" charset="0"/>
                  <a:cs typeface="Arial" pitchFamily="34" charset="0"/>
                </a:rPr>
                <a:t>Оцінка результатів реалізації РА та ступеня досягнення визначених цілей </a:t>
              </a:r>
              <a:endParaRPr lang="ru-RU" sz="1400" kern="12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Courier New" pitchFamily="49" charset="0"/>
                <a:cs typeface="Courier New" pitchFamily="49" charset="0"/>
              </a:rPr>
              <a:t>Порядок здійснення регуляторної діяльності</a:t>
            </a:r>
            <a:endParaRPr lang="uk-UA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1. План діяльності з підготовки проектів регуляторних актів.</a:t>
            </a:r>
          </a:p>
          <a:p>
            <a:r>
              <a:rPr lang="uk-UA" sz="2000" dirty="0" smtClean="0"/>
              <a:t>2. Проект регуляторного акту.</a:t>
            </a:r>
          </a:p>
          <a:p>
            <a:r>
              <a:rPr lang="uk-UA" sz="2000" dirty="0" smtClean="0"/>
              <a:t>3. Аналіз регуляторного впливу (</a:t>
            </a:r>
            <a:r>
              <a:rPr lang="uk-UA" sz="2000" dirty="0" err="1" smtClean="0"/>
              <a:t>АРВ</a:t>
            </a:r>
            <a:r>
              <a:rPr lang="uk-UA" sz="2000" dirty="0" smtClean="0"/>
              <a:t>).</a:t>
            </a:r>
          </a:p>
          <a:p>
            <a:r>
              <a:rPr lang="uk-UA" sz="2000" dirty="0" smtClean="0"/>
              <a:t>4. Оприлюднення проекту регуляторного акту разом з </a:t>
            </a:r>
            <a:r>
              <a:rPr lang="uk-UA" sz="2000" dirty="0" err="1" smtClean="0"/>
              <a:t>АРВ</a:t>
            </a:r>
            <a:r>
              <a:rPr lang="uk-UA" sz="2000" dirty="0" smtClean="0"/>
              <a:t>.</a:t>
            </a:r>
          </a:p>
          <a:p>
            <a:r>
              <a:rPr lang="uk-UA" sz="2000" dirty="0" smtClean="0"/>
              <a:t>5. Повідомлення про оприлюднення проекту регуляторного акту разом з </a:t>
            </a:r>
            <a:r>
              <a:rPr lang="uk-UA" sz="2000" dirty="0" err="1" smtClean="0"/>
              <a:t>АРВ</a:t>
            </a:r>
            <a:r>
              <a:rPr lang="uk-UA" sz="2000" dirty="0" smtClean="0"/>
              <a:t>.</a:t>
            </a:r>
          </a:p>
          <a:p>
            <a:r>
              <a:rPr lang="uk-UA" sz="2000" dirty="0" smtClean="0"/>
              <a:t>6.Робота з зацікавленими суб’єктами.</a:t>
            </a:r>
          </a:p>
          <a:p>
            <a:r>
              <a:rPr lang="uk-UA" sz="2000" dirty="0" smtClean="0"/>
              <a:t>7.Прийняття регуляторного акту.</a:t>
            </a:r>
          </a:p>
          <a:p>
            <a:r>
              <a:rPr lang="uk-UA" sz="2000" dirty="0" smtClean="0"/>
              <a:t>8. Оприлюднення прийнятого регуляторного акту.</a:t>
            </a:r>
          </a:p>
          <a:p>
            <a:r>
              <a:rPr lang="uk-UA" sz="2000" dirty="0" smtClean="0"/>
              <a:t>9. Відстеження результативності регуляторного акту.</a:t>
            </a:r>
          </a:p>
          <a:p>
            <a:endParaRPr lang="uk-UA" sz="2000" dirty="0" smtClean="0"/>
          </a:p>
          <a:p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Відповідальність за порушення вимог законодавства у сфері державної</a:t>
            </a:r>
            <a:br>
              <a:rPr lang="uk-UA" sz="28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2800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регуляторної політики</a:t>
            </a:r>
            <a:endParaRPr lang="uk-UA" sz="2800" b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516216" y="2123855"/>
            <a:ext cx="2421269" cy="37534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Несуть </a:t>
            </a:r>
            <a:r>
              <a:rPr lang="uk-UA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відпові-дальність</a:t>
            </a:r>
            <a:r>
              <a:rPr lang="uk-UA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 порядку встановленому законом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5724128" y="2060848"/>
            <a:ext cx="719137" cy="360045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1700808"/>
            <a:ext cx="5130800" cy="9286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Arial" pitchFamily="34" charset="0"/>
                <a:cs typeface="Arial" pitchFamily="34" charset="0"/>
              </a:rPr>
              <a:t>Керівник регуляторних органів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2780928"/>
            <a:ext cx="5130800" cy="85566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Arial" pitchFamily="34" charset="0"/>
                <a:cs typeface="Arial" pitchFamily="34" charset="0"/>
              </a:rPr>
              <a:t>Посадові особи регуляторних органів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5536" y="3717032"/>
            <a:ext cx="51308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Arial" pitchFamily="34" charset="0"/>
                <a:cs typeface="Arial" pitchFamily="34" charset="0"/>
              </a:rPr>
              <a:t>Керівник структурних підрозділів регуляторних органів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4797152"/>
            <a:ext cx="5130800" cy="8524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Arial" pitchFamily="34" charset="0"/>
                <a:cs typeface="Arial" pitchFamily="34" charset="0"/>
              </a:rPr>
              <a:t>Посадові особи регуляторних органів на які покладено реалізацію окремих повноважень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5733256"/>
            <a:ext cx="8964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 13.01.12 дія Закону не поширюється на здійснення регуляторної діяльності, </a:t>
            </a:r>
            <a:r>
              <a:rPr lang="uk-UA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пов”язаної</a:t>
            </a:r>
            <a:r>
              <a:rPr lang="uk-UA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з прийняттям актів, якими встановлюються ціни/тарифи на </a:t>
            </a:r>
            <a:r>
              <a:rPr lang="uk-UA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житлово</a:t>
            </a:r>
            <a:r>
              <a:rPr lang="uk-UA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комунальні послуги </a:t>
            </a:r>
            <a:endParaRPr lang="ru-RU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/>
            </a:r>
            <a:b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/>
            </a:r>
            <a:b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/>
            </a:r>
            <a:b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/>
            </a:r>
            <a:b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/>
            </a:r>
            <a:b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Дякуємо за увагу! </a:t>
            </a:r>
            <a:b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/>
            </a:r>
            <a:b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/>
            </a:r>
            <a:br>
              <a:rPr lang="uk-UA" sz="60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18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Управління економічного розвитку </a:t>
            </a:r>
            <a:br>
              <a:rPr lang="uk-UA" sz="18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r>
              <a:rPr lang="uk-UA" sz="1800" b="1" i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2017 рік</a:t>
            </a:r>
            <a:endParaRPr lang="uk-UA" sz="1800" i="1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10600" cy="88265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Arial" pitchFamily="34" charset="0"/>
                <a:cs typeface="Arial" pitchFamily="34" charset="0"/>
              </a:rPr>
              <a:t>               </a:t>
            </a:r>
            <a:br>
              <a:rPr lang="uk-UA" b="1" dirty="0" smtClean="0">
                <a:latin typeface="Arial" pitchFamily="34" charset="0"/>
                <a:cs typeface="Arial" pitchFamily="34" charset="0"/>
              </a:rPr>
            </a:br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             Регуляторний акт – це:</a:t>
            </a:r>
            <a:r>
              <a:rPr lang="ru-RU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/>
            </a:r>
            <a:br>
              <a:rPr lang="ru-RU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</a:b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нормативно – правовий акт, який або окремі положення якого спрямовані на правове регулювання господарських відносин між регуляторними органами або іншими органами державної влади та суб'єктами господарювання</a:t>
            </a:r>
            <a:endParaRPr lang="ru-RU" dirty="0" smtClean="0">
              <a:latin typeface="Batang" pitchFamily="18" charset="-127"/>
              <a:ea typeface="Batang" pitchFamily="18" charset="-127"/>
              <a:cs typeface="Arial" pitchFamily="34" charset="0"/>
            </a:endParaRPr>
          </a:p>
          <a:p>
            <a:endParaRPr lang="uk-UA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25000" lnSpcReduction="20000"/>
          </a:bodyPr>
          <a:lstStyle/>
          <a:p>
            <a:r>
              <a:rPr lang="uk-UA" sz="8000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інший офіційний письмовий документ, який встановлює, змінює чи скасовує норми права, застосовується неодноразово та щодо невизначеного кола осіб і який  або окремі положення якого спрямовані на правове регулювання господарських відносин, а також адміністративних відносин між регуляторними органами або іншими органами державної влади та суб'єктами господарювання, незалежно від того, чи вважається цей документ відповідно до закону, що регулює відносини у певній сфері, нормативно – правовим актом</a:t>
            </a:r>
            <a:endParaRPr lang="ru-RU" sz="8000" dirty="0" smtClean="0">
              <a:latin typeface="Batang" pitchFamily="18" charset="-127"/>
              <a:ea typeface="Batang" pitchFamily="18" charset="-127"/>
              <a:cs typeface="Arial" pitchFamily="34" charset="0"/>
            </a:endParaRP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Batang" pitchFamily="18" charset="-127"/>
                <a:ea typeface="Batang" pitchFamily="18" charset="-127"/>
              </a:rPr>
              <a:t>1. План діяльності з підготовки проектів регуляторних актів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7608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310"/>
                <a:gridCol w="1867430"/>
                <a:gridCol w="1948623"/>
                <a:gridCol w="1623852"/>
                <a:gridCol w="2273393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№</a:t>
                      </a:r>
                      <a:r>
                        <a:rPr lang="uk-UA" baseline="0" dirty="0" smtClean="0"/>
                        <a:t> п/</a:t>
                      </a:r>
                      <a:r>
                        <a:rPr lang="uk-UA" baseline="0" dirty="0" err="1" smtClean="0"/>
                        <a:t>п</a:t>
                      </a:r>
                      <a:endParaRPr lang="uk-UA" dirty="0"/>
                    </a:p>
                  </a:txBody>
                  <a:tcPr marL="103103" marR="103103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Вид та назва проекту</a:t>
                      </a:r>
                      <a:r>
                        <a:rPr lang="uk-UA" baseline="0" dirty="0" smtClean="0"/>
                        <a:t> РА</a:t>
                      </a:r>
                      <a:endParaRPr lang="uk-UA" dirty="0"/>
                    </a:p>
                  </a:txBody>
                  <a:tcPr marL="103103" marR="103103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Цілі прийняття</a:t>
                      </a:r>
                      <a:endParaRPr lang="uk-UA" dirty="0"/>
                    </a:p>
                  </a:txBody>
                  <a:tcPr marL="103103" marR="103103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Термін підготовки РА</a:t>
                      </a:r>
                      <a:endParaRPr lang="uk-UA" dirty="0"/>
                    </a:p>
                  </a:txBody>
                  <a:tcPr marL="103103" marR="103103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Назва структурного підрозділу</a:t>
                      </a:r>
                      <a:endParaRPr lang="uk-UA" dirty="0"/>
                    </a:p>
                  </a:txBody>
                  <a:tcPr marL="103103" marR="103103"/>
                </a:tc>
              </a:tr>
              <a:tr h="37084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103103" marR="103103"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103103" marR="103103"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103103" marR="103103"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103103" marR="103103"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103103" marR="103103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5536" y="3068961"/>
            <a:ext cx="87484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Оприлюднення плану а також змін до нього – не пізніше 10 днів з дня затвердження</a:t>
            </a:r>
            <a:endParaRPr lang="uk-UA" sz="4800" dirty="0">
              <a:solidFill>
                <a:srgbClr val="C00000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>
                <a:latin typeface="Batang" pitchFamily="18" charset="-127"/>
                <a:ea typeface="Batang" pitchFamily="18" charset="-127"/>
              </a:rPr>
              <a:t>2. Підготовка проектів РА та внесення їх в план</a:t>
            </a:r>
            <a:endParaRPr lang="uk-UA" sz="4000" dirty="0"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5043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251521" y="1600200"/>
            <a:ext cx="1872208" cy="12890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Підготовка пропозицій регуляторних органів до проекту плану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971600" y="2924944"/>
            <a:ext cx="450050" cy="432047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1520" y="3356992"/>
            <a:ext cx="2160239" cy="13681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Затвердження плану</a:t>
            </a:r>
            <a:endParaRPr lang="ru-RU" dirty="0">
              <a:solidFill>
                <a:schemeClr val="tx1"/>
              </a:solidFill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971600" y="4725144"/>
            <a:ext cx="450050" cy="50405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1520" y="5229200"/>
            <a:ext cx="2088232" cy="13049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Batang" pitchFamily="18" charset="-127"/>
                <a:ea typeface="Batang" pitchFamily="18" charset="-127"/>
                <a:cs typeface="Arial" pitchFamily="34" charset="0"/>
              </a:rPr>
              <a:t>Оприлюднення плану шляхом розміщення на </a:t>
            </a:r>
            <a:r>
              <a:rPr lang="uk-UA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сайті</a:t>
            </a:r>
            <a:endParaRPr lang="ru-RU" dirty="0"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  <p:sp>
        <p:nvSpPr>
          <p:cNvPr id="11" name="Стрелка влево 10"/>
          <p:cNvSpPr/>
          <p:nvPr/>
        </p:nvSpPr>
        <p:spPr>
          <a:xfrm>
            <a:off x="2411760" y="3789040"/>
            <a:ext cx="648071" cy="297035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59832" y="3356992"/>
            <a:ext cx="2736304" cy="13681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Batang" pitchFamily="18" charset="-127"/>
                <a:ea typeface="Batang" pitchFamily="18" charset="-127"/>
                <a:cs typeface="Arial" pitchFamily="34" charset="0"/>
              </a:rPr>
              <a:t>Внесення змін до плану</a:t>
            </a:r>
            <a:endParaRPr lang="ru-RU" sz="2000" dirty="0"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3203848" y="2214563"/>
            <a:ext cx="2403202" cy="854397"/>
          </a:xfrm>
          <a:prstGeom prst="wedgeRoundRectCallout">
            <a:avLst>
              <a:gd name="adj1" fmla="val -36665"/>
              <a:gd name="adj2" fmla="val 80091"/>
              <a:gd name="adj3" fmla="val 16667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Batang" pitchFamily="18" charset="-127"/>
                <a:ea typeface="Batang" pitchFamily="18" charset="-127"/>
                <a:cs typeface="Arial" pitchFamily="34" charset="0"/>
              </a:rPr>
              <a:t>При отриманні офіційного листа</a:t>
            </a:r>
            <a:r>
              <a:rPr lang="en-US" dirty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uk-UA" dirty="0">
                <a:latin typeface="Batang" pitchFamily="18" charset="-127"/>
                <a:ea typeface="Batang" pitchFamily="18" charset="-127"/>
                <a:cs typeface="Arial" pitchFamily="34" charset="0"/>
              </a:rPr>
              <a:t>від </a:t>
            </a:r>
            <a:r>
              <a:rPr lang="uk-UA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КП</a:t>
            </a:r>
            <a:endParaRPr lang="ru-RU" dirty="0"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4211960" y="4797152"/>
            <a:ext cx="405045" cy="43204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59832" y="5229200"/>
            <a:ext cx="2880320" cy="1368152"/>
          </a:xfrm>
          <a:prstGeom prst="roundRect">
            <a:avLst>
              <a:gd name="adj" fmla="val 2030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Batang" pitchFamily="18" charset="-127"/>
                <a:ea typeface="Batang" pitchFamily="18" charset="-127"/>
                <a:cs typeface="Arial" pitchFamily="34" charset="0"/>
              </a:rPr>
              <a:t>Оприлюднення змін до плану – не пізніше 10 днів з дня затвердження</a:t>
            </a:r>
            <a:endParaRPr lang="ru-RU" sz="2000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12160" y="1484784"/>
            <a:ext cx="2674640" cy="15841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Розробка проекту РА не внесеного в план</a:t>
            </a:r>
            <a:endParaRPr lang="ru-RU" sz="2000" dirty="0">
              <a:solidFill>
                <a:schemeClr val="tx1"/>
              </a:solidFill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7092280" y="3068960"/>
            <a:ext cx="540060" cy="792088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84168" y="3861048"/>
            <a:ext cx="2762970" cy="15121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Batang" pitchFamily="18" charset="-127"/>
                <a:ea typeface="Batang" pitchFamily="18" charset="-127"/>
                <a:cs typeface="Arial" pitchFamily="34" charset="0"/>
              </a:rPr>
              <a:t>Внесення змін до плану не пізніше 10 </a:t>
            </a:r>
            <a:r>
              <a:rPr lang="uk-UA" sz="1600" dirty="0" err="1">
                <a:latin typeface="Batang" pitchFamily="18" charset="-127"/>
                <a:ea typeface="Batang" pitchFamily="18" charset="-127"/>
                <a:cs typeface="Arial" pitchFamily="34" charset="0"/>
              </a:rPr>
              <a:t>р.д</a:t>
            </a:r>
            <a:r>
              <a:rPr lang="uk-UA" sz="1600" dirty="0">
                <a:latin typeface="Batang" pitchFamily="18" charset="-127"/>
                <a:ea typeface="Batang" pitchFamily="18" charset="-127"/>
                <a:cs typeface="Arial" pitchFamily="34" charset="0"/>
              </a:rPr>
              <a:t>. з дня початку підготовки цього проекту або з дня внесення проекту </a:t>
            </a:r>
            <a:endParaRPr lang="ru-RU" sz="1600" dirty="0"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084168" y="5517232"/>
            <a:ext cx="2602632" cy="115212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Batang" pitchFamily="18" charset="-127"/>
                <a:ea typeface="Batang" pitchFamily="18" charset="-127"/>
                <a:cs typeface="Arial" pitchFamily="34" charset="0"/>
              </a:rPr>
              <a:t>Оприлюднення змін до розпорядження не пізніше 10 </a:t>
            </a:r>
            <a:r>
              <a:rPr lang="uk-UA" sz="1600" dirty="0" err="1">
                <a:latin typeface="Batang" pitchFamily="18" charset="-127"/>
                <a:ea typeface="Batang" pitchFamily="18" charset="-127"/>
                <a:cs typeface="Arial" pitchFamily="34" charset="0"/>
              </a:rPr>
              <a:t>р.д</a:t>
            </a:r>
            <a:r>
              <a:rPr lang="uk-UA" sz="1600" dirty="0">
                <a:latin typeface="Batang" pitchFamily="18" charset="-127"/>
                <a:ea typeface="Batang" pitchFamily="18" charset="-127"/>
                <a:cs typeface="Arial" pitchFamily="34" charset="0"/>
              </a:rPr>
              <a:t>.</a:t>
            </a:r>
            <a:endParaRPr lang="ru-RU" sz="1600" dirty="0"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Batang" pitchFamily="18" charset="-127"/>
                <a:ea typeface="Batang" pitchFamily="18" charset="-127"/>
              </a:rPr>
              <a:t>3. Аналіз регуляторного впливу</a:t>
            </a:r>
            <a:endParaRPr lang="uk-UA" sz="3200" dirty="0"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1397000"/>
          <a:ext cx="8640960" cy="4434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/>
              </a:tblGrid>
              <a:tr h="542032">
                <a:tc>
                  <a:txBody>
                    <a:bodyPr/>
                    <a:lstStyle/>
                    <a:p>
                      <a:r>
                        <a:rPr lang="uk-UA" b="0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1. Визначення та аналіз проблеми, на вирішення якої спрямований</a:t>
                      </a:r>
                      <a:r>
                        <a:rPr lang="uk-UA" b="0" baseline="0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 нормативно-правовий акт.</a:t>
                      </a:r>
                      <a:endParaRPr lang="uk-UA" b="0" dirty="0">
                        <a:solidFill>
                          <a:schemeClr val="tx1"/>
                        </a:solidFill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</a:tr>
              <a:tr h="54203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2.Ціль і завдання прийняття регуляторного акту.</a:t>
                      </a:r>
                      <a:endParaRPr lang="uk-UA" dirty="0">
                        <a:solidFill>
                          <a:schemeClr val="tx1"/>
                        </a:solidFill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</a:tr>
              <a:tr h="54203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3. Альтернативні способи досягнення поставленої цілі.</a:t>
                      </a:r>
                      <a:endParaRPr lang="uk-UA" dirty="0">
                        <a:solidFill>
                          <a:schemeClr val="tx1"/>
                        </a:solidFill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</a:tr>
              <a:tr h="54203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4. Механізм вирішення проблеми.</a:t>
                      </a:r>
                      <a:endParaRPr lang="uk-UA" dirty="0">
                        <a:solidFill>
                          <a:schemeClr val="tx1"/>
                        </a:solidFill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</a:tr>
              <a:tr h="54203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5. Очікувані результати прийняття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 регуляторного акту.</a:t>
                      </a:r>
                      <a:endParaRPr lang="uk-UA" dirty="0">
                        <a:solidFill>
                          <a:schemeClr val="tx1"/>
                        </a:solidFill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</a:tr>
              <a:tr h="54203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6. Показники результативності регуляторного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 акту.</a:t>
                      </a:r>
                      <a:endParaRPr lang="uk-UA" dirty="0">
                        <a:solidFill>
                          <a:schemeClr val="tx1"/>
                        </a:solidFill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</a:tr>
              <a:tr h="542032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Batang" pitchFamily="18" charset="-127"/>
                          <a:ea typeface="Batang" pitchFamily="18" charset="-127"/>
                        </a:rPr>
                        <a:t>7. Термін дії регуляторного акту.</a:t>
                      </a:r>
                      <a:endParaRPr lang="uk-UA" dirty="0"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</a:tr>
              <a:tr h="542032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Batang" pitchFamily="18" charset="-127"/>
                          <a:ea typeface="Batang" pitchFamily="18" charset="-127"/>
                        </a:rPr>
                        <a:t>8. Відстеження результативності регуляторного акту.</a:t>
                      </a:r>
                      <a:endParaRPr lang="uk-UA" dirty="0"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838200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Batang" pitchFamily="18" charset="-127"/>
                <a:ea typeface="Batang" pitchFamily="18" charset="-127"/>
              </a:rPr>
              <a:t>3. Аналіз регуляторного впливу</a:t>
            </a:r>
            <a:endParaRPr lang="uk-UA" b="1" dirty="0"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268760"/>
          <a:ext cx="8088560" cy="4878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8560"/>
              </a:tblGrid>
              <a:tr h="660613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3.1. Визначення та аналіз проблеми, на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</a:rPr>
                        <a:t> вирішення якої спрямований нормативно-правовий акт</a:t>
                      </a:r>
                      <a:endParaRPr lang="uk-UA" dirty="0">
                        <a:solidFill>
                          <a:schemeClr val="tx1"/>
                        </a:solidFill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</a:tr>
              <a:tr h="660613">
                <a:tc>
                  <a:txBody>
                    <a:bodyPr/>
                    <a:lstStyle/>
                    <a:p>
                      <a:r>
                        <a:rPr lang="uk-UA" dirty="0" smtClean="0"/>
                        <a:t>1. Короткий аналіз причин, через які виникла проблема</a:t>
                      </a:r>
                      <a:endParaRPr lang="uk-UA" dirty="0"/>
                    </a:p>
                  </a:txBody>
                  <a:tcPr/>
                </a:tc>
              </a:tr>
              <a:tr h="660613">
                <a:tc>
                  <a:txBody>
                    <a:bodyPr/>
                    <a:lstStyle/>
                    <a:p>
                      <a:r>
                        <a:rPr lang="uk-UA" dirty="0" smtClean="0"/>
                        <a:t>2. Масштаб проблеми</a:t>
                      </a:r>
                      <a:endParaRPr lang="uk-UA" dirty="0"/>
                    </a:p>
                  </a:txBody>
                  <a:tcPr/>
                </a:tc>
              </a:tr>
              <a:tr h="660613">
                <a:tc>
                  <a:txBody>
                    <a:bodyPr/>
                    <a:lstStyle/>
                    <a:p>
                      <a:r>
                        <a:rPr lang="uk-UA" dirty="0" smtClean="0"/>
                        <a:t>3. Основні групи, н а які впливає проблема</a:t>
                      </a:r>
                      <a:endParaRPr lang="uk-UA" dirty="0"/>
                    </a:p>
                  </a:txBody>
                  <a:tcPr/>
                </a:tc>
              </a:tr>
              <a:tr h="660613">
                <a:tc>
                  <a:txBody>
                    <a:bodyPr/>
                    <a:lstStyle/>
                    <a:p>
                      <a:r>
                        <a:rPr lang="uk-UA" dirty="0" smtClean="0"/>
                        <a:t>4.Обгрунтувння неможливості розв’язання проблеми за</a:t>
                      </a:r>
                      <a:r>
                        <a:rPr lang="uk-UA" baseline="0" dirty="0" smtClean="0"/>
                        <a:t> допомогою ринкових механізмів.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  <a:tr h="660613">
                <a:tc>
                  <a:txBody>
                    <a:bodyPr/>
                    <a:lstStyle/>
                    <a:p>
                      <a:r>
                        <a:rPr lang="uk-UA" dirty="0" smtClean="0"/>
                        <a:t>5. Існуюче правове регулювання відносин, у</a:t>
                      </a:r>
                      <a:r>
                        <a:rPr lang="uk-UA" baseline="0" dirty="0" smtClean="0"/>
                        <a:t> сфері яких виникла проблема.</a:t>
                      </a:r>
                      <a:endParaRPr lang="uk-UA" dirty="0"/>
                    </a:p>
                  </a:txBody>
                  <a:tcPr/>
                </a:tc>
              </a:tr>
              <a:tr h="660613">
                <a:tc>
                  <a:txBody>
                    <a:bodyPr/>
                    <a:lstStyle/>
                    <a:p>
                      <a:r>
                        <a:rPr lang="uk-UA" dirty="0" smtClean="0"/>
                        <a:t>6. Можливість внесення</a:t>
                      </a:r>
                      <a:r>
                        <a:rPr lang="uk-UA" baseline="0" dirty="0" smtClean="0"/>
                        <a:t> змін до чинних регуляторних актів.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Batang" pitchFamily="18" charset="-127"/>
                <a:ea typeface="Batang" pitchFamily="18" charset="-127"/>
              </a:rPr>
              <a:t>3. Аналіз регуляторного впливу</a:t>
            </a:r>
            <a:endParaRPr lang="uk-UA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340768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3.2.</a:t>
            </a:r>
            <a:r>
              <a:rPr lang="en-US" sz="2400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Ціль</a:t>
            </a:r>
            <a:r>
              <a:rPr lang="ru-RU" sz="2400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і</a:t>
            </a:r>
            <a:r>
              <a:rPr lang="ru-RU" sz="2400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dirty="0" err="1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завдання</a:t>
            </a:r>
            <a:r>
              <a:rPr lang="ru-RU" sz="2400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прийняття</a:t>
            </a:r>
            <a:r>
              <a:rPr lang="ru-RU" sz="2400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РА</a:t>
            </a:r>
            <a:endParaRPr lang="uk-UA" sz="2400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5576" y="2060848"/>
            <a:ext cx="7931224" cy="65867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609600" indent="-60960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u="sng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Основні правила формулювання цілі</a:t>
            </a:r>
            <a:r>
              <a:rPr lang="en-US" sz="2000" b="1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endParaRPr lang="uk-UA" sz="2000" u="sng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9" y="2924944"/>
            <a:ext cx="3528392" cy="36724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609600" indent="-6096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u="sng" dirty="0"/>
              <a:t>Ціль повинна бути:</a:t>
            </a:r>
          </a:p>
          <a:p>
            <a:pPr marL="609600" indent="-6096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dirty="0"/>
              <a:t>Безпосередньо </a:t>
            </a:r>
            <a:r>
              <a:rPr lang="uk-UA" dirty="0" err="1"/>
              <a:t>пов</a:t>
            </a:r>
            <a:r>
              <a:rPr lang="en-US" dirty="0"/>
              <a:t>’</a:t>
            </a:r>
            <a:r>
              <a:rPr lang="uk-UA" dirty="0" err="1"/>
              <a:t>язаною</a:t>
            </a:r>
            <a:r>
              <a:rPr lang="uk-UA" dirty="0"/>
              <a:t> із вирішенням проблеми;</a:t>
            </a:r>
          </a:p>
          <a:p>
            <a:pPr marL="609600" indent="-6096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dirty="0"/>
              <a:t>Реально досяжною;</a:t>
            </a:r>
          </a:p>
          <a:p>
            <a:pPr marL="609600" indent="-6096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dirty="0"/>
              <a:t>Викладеною чітко та лаконічно;</a:t>
            </a:r>
          </a:p>
          <a:p>
            <a:pPr marL="609600" indent="-6096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dirty="0"/>
              <a:t>Вимірюваною.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60033" y="3068960"/>
            <a:ext cx="3826768" cy="3600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609600" indent="-6096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u="sng" dirty="0"/>
              <a:t>У </a:t>
            </a:r>
            <a:r>
              <a:rPr lang="uk-UA" sz="1600" u="sng" dirty="0">
                <a:latin typeface="Arial" pitchFamily="34" charset="0"/>
                <a:cs typeface="Arial" pitchFamily="34" charset="0"/>
              </a:rPr>
              <a:t>разі необхідності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609600" indent="-6096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Встановлюється відповідність цілям державних стратегічних документів, державних програм або програмних документів місцевого рівня;</a:t>
            </a:r>
          </a:p>
          <a:p>
            <a:pPr marL="609600" indent="-6096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Враховується особливості соціально-економічного розвитку певної території</a:t>
            </a:r>
            <a:r>
              <a:rPr lang="uk-UA" sz="1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Batang" pitchFamily="18" charset="-127"/>
                <a:ea typeface="Batang" pitchFamily="18" charset="-127"/>
                <a:cs typeface="Arial" pitchFamily="34" charset="0"/>
              </a:rPr>
              <a:t>3.Аналіз регуляторного впливу</a:t>
            </a:r>
            <a:endParaRPr lang="uk-UA" b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467545" y="1358770"/>
            <a:ext cx="8219254" cy="765085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3.3 </a:t>
            </a:r>
            <a:r>
              <a:rPr lang="ru-RU" sz="24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Альтернативні</a:t>
            </a:r>
            <a:r>
              <a:rPr lang="ru-RU" sz="24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способи</a:t>
            </a:r>
            <a:r>
              <a:rPr lang="ru-RU" sz="24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досягнення</a:t>
            </a:r>
            <a:r>
              <a:rPr lang="ru-RU" sz="24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поставленої</a:t>
            </a:r>
            <a:r>
              <a:rPr lang="ru-RU" sz="24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цілі</a:t>
            </a:r>
            <a:endParaRPr lang="ru-RU" sz="24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3" y="2393950"/>
            <a:ext cx="2952328" cy="64293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Альтернатив: не менше 2-х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3" y="3294063"/>
            <a:ext cx="3024336" cy="584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Оцінка і аналіз ризиків кожної з альтернатив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9553" y="4103688"/>
            <a:ext cx="3096344" cy="67468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Причини відмови від застосування альтернативи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3" y="5003800"/>
            <a:ext cx="3096344" cy="5857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Аргументи щодо переваги обраного способу</a:t>
            </a: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4499992" y="2348880"/>
            <a:ext cx="3898776" cy="792088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Які альтернативні способи доцільно розглядати:</a:t>
            </a:r>
            <a:endParaRPr lang="ru-RU" sz="16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499992" y="3356992"/>
            <a:ext cx="4186808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Не регуляторні механізми (ринкова самоорганізація)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99992" y="4221088"/>
            <a:ext cx="4186808" cy="91732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latin typeface="Arial" pitchFamily="34" charset="0"/>
                <a:cs typeface="Arial" pitchFamily="34" charset="0"/>
              </a:rPr>
              <a:t>Внесення змін до чинних РА (крім випадків коли проектом передбачається вносити зміни до чинних регулювань)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499992" y="5301208"/>
            <a:ext cx="4186808" cy="5760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Збереження існуючого стану (ситуація до впровадження РА);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99992" y="5949280"/>
            <a:ext cx="4186808" cy="9087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Зміна жорсткості окремих вимог регулювання або санкцій за їх невиконання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127</TotalTime>
  <Words>1197</Words>
  <Application>Microsoft Office PowerPoint</Application>
  <PresentationFormat>Экран (4:3)</PresentationFormat>
  <Paragraphs>150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Виконавчий комітет Білгород-Дністровської міської ради</vt:lpstr>
      <vt:lpstr>Порядок здійснення регуляторної діяльності</vt:lpstr>
      <vt:lpstr>                              Регуляторний акт – це: </vt:lpstr>
      <vt:lpstr>1. План діяльності з підготовки проектів регуляторних актів</vt:lpstr>
      <vt:lpstr>2. Підготовка проектів РА та внесення їх в план</vt:lpstr>
      <vt:lpstr>3. Аналіз регуляторного впливу</vt:lpstr>
      <vt:lpstr>3. Аналіз регуляторного впливу</vt:lpstr>
      <vt:lpstr>3. Аналіз регуляторного впливу</vt:lpstr>
      <vt:lpstr>3.Аналіз регуляторного впливу</vt:lpstr>
      <vt:lpstr>3.Аналіз регуляторного впливу</vt:lpstr>
      <vt:lpstr>3.Аналіз регуляторного впливу</vt:lpstr>
      <vt:lpstr> 3.Аналіз регуляторного впливу  </vt:lpstr>
      <vt:lpstr>4.Оприлюднення проекту РА та АРВ</vt:lpstr>
      <vt:lpstr>5.Повідомлення про оприлюднення проекту РА та АРВ</vt:lpstr>
      <vt:lpstr>6.Робота з зацікавленими суб’єктами</vt:lpstr>
      <vt:lpstr>7.Особливості прийняття регуляторних актів органами та посадовими особами місцевого самоврядування</vt:lpstr>
      <vt:lpstr>8.Оприлюднення РА та АРВ</vt:lpstr>
      <vt:lpstr>9.Відстеження результативності РА</vt:lpstr>
      <vt:lpstr>9.Звіт про відстеження результативності РА</vt:lpstr>
      <vt:lpstr>Відповідальність за порушення вимог законодавства у сфері державної  регуляторної політики</vt:lpstr>
      <vt:lpstr>     Дякуємо за увагу!    Управління економічного розвитку  2017 рік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Виконавчий комітет Білгород-Дністровської міської ради</dc:title>
  <dc:creator>vikonkom6</dc:creator>
  <cp:lastModifiedBy>vikonkom6</cp:lastModifiedBy>
  <cp:revision>22</cp:revision>
  <dcterms:created xsi:type="dcterms:W3CDTF">2017-12-26T10:29:45Z</dcterms:created>
  <dcterms:modified xsi:type="dcterms:W3CDTF">2017-12-27T07:27:10Z</dcterms:modified>
</cp:coreProperties>
</file>