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5" r:id="rId7"/>
    <p:sldId id="278" r:id="rId8"/>
    <p:sldId id="264" r:id="rId9"/>
    <p:sldId id="266" r:id="rId10"/>
    <p:sldId id="267" r:id="rId11"/>
    <p:sldId id="269" r:id="rId12"/>
    <p:sldId id="271" r:id="rId13"/>
    <p:sldId id="272" r:id="rId14"/>
    <p:sldId id="273" r:id="rId15"/>
    <p:sldId id="274" r:id="rId16"/>
    <p:sldId id="275" r:id="rId17"/>
    <p:sldId id="277" r:id="rId18"/>
    <p:sldId id="270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2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9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DF234-DA40-4E3F-93B6-B778471CC385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93408-0A76-4985-943F-E5CC1A86D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99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0" advClick="0" advTm="336"/>
    </mc:Choice>
    <mc:Fallback xmlns="">
      <p:transition spd="slow" advClick="0" advTm="336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bject 3"/>
          <p:cNvSpPr>
            <a:spLocks/>
          </p:cNvSpPr>
          <p:nvPr/>
        </p:nvSpPr>
        <p:spPr bwMode="auto">
          <a:xfrm>
            <a:off x="521132" y="224287"/>
            <a:ext cx="576262" cy="804270"/>
          </a:xfrm>
          <a:custGeom>
            <a:avLst/>
            <a:gdLst>
              <a:gd name="T0" fmla="*/ 192564 w 576580"/>
              <a:gd name="T1" fmla="*/ 864642 h 960119"/>
              <a:gd name="T2" fmla="*/ 271391 w 576580"/>
              <a:gd name="T3" fmla="*/ 950190 h 960119"/>
              <a:gd name="T4" fmla="*/ 296719 w 576580"/>
              <a:gd name="T5" fmla="*/ 950281 h 960119"/>
              <a:gd name="T6" fmla="*/ 367555 w 576580"/>
              <a:gd name="T7" fmla="*/ 875567 h 960119"/>
              <a:gd name="T8" fmla="*/ 215082 w 576580"/>
              <a:gd name="T9" fmla="*/ 802093 h 960119"/>
              <a:gd name="T10" fmla="*/ 260378 w 576580"/>
              <a:gd name="T11" fmla="*/ 875567 h 960119"/>
              <a:gd name="T12" fmla="*/ 361463 w 576580"/>
              <a:gd name="T13" fmla="*/ 773682 h 960119"/>
              <a:gd name="T14" fmla="*/ 307726 w 576580"/>
              <a:gd name="T15" fmla="*/ 875567 h 960119"/>
              <a:gd name="T16" fmla="*/ 409753 w 576580"/>
              <a:gd name="T17" fmla="*/ 773682 h 960119"/>
              <a:gd name="T18" fmla="*/ 568105 w 576580"/>
              <a:gd name="T19" fmla="*/ 725275 h 960119"/>
              <a:gd name="T20" fmla="*/ 119331 w 576580"/>
              <a:gd name="T21" fmla="*/ 565640 h 960119"/>
              <a:gd name="T22" fmla="*/ 47356 w 576580"/>
              <a:gd name="T23" fmla="*/ 173516 h 960119"/>
              <a:gd name="T24" fmla="*/ 35504 w 576580"/>
              <a:gd name="T25" fmla="*/ 96088 h 960119"/>
              <a:gd name="T26" fmla="*/ 74095 w 576580"/>
              <a:gd name="T27" fmla="*/ 580081 h 960119"/>
              <a:gd name="T28" fmla="*/ 140367 w 576580"/>
              <a:gd name="T29" fmla="*/ 649054 h 960119"/>
              <a:gd name="T30" fmla="*/ 154246 w 576580"/>
              <a:gd name="T31" fmla="*/ 706950 h 960119"/>
              <a:gd name="T32" fmla="*/ 203412 w 576580"/>
              <a:gd name="T33" fmla="*/ 694667 h 960119"/>
              <a:gd name="T34" fmla="*/ 405470 w 576580"/>
              <a:gd name="T35" fmla="*/ 657277 h 960119"/>
              <a:gd name="T36" fmla="*/ 247041 w 576580"/>
              <a:gd name="T37" fmla="*/ 627431 h 960119"/>
              <a:gd name="T38" fmla="*/ 156464 w 576580"/>
              <a:gd name="T39" fmla="*/ 603311 h 960119"/>
              <a:gd name="T40" fmla="*/ 358621 w 576580"/>
              <a:gd name="T41" fmla="*/ 665512 h 960119"/>
              <a:gd name="T42" fmla="*/ 256454 w 576580"/>
              <a:gd name="T43" fmla="*/ 703651 h 960119"/>
              <a:gd name="T44" fmla="*/ 322431 w 576580"/>
              <a:gd name="T45" fmla="*/ 685500 h 960119"/>
              <a:gd name="T46" fmla="*/ 358621 w 576580"/>
              <a:gd name="T47" fmla="*/ 665512 h 960119"/>
              <a:gd name="T48" fmla="*/ 366900 w 576580"/>
              <a:gd name="T49" fmla="*/ 725275 h 960119"/>
              <a:gd name="T50" fmla="*/ 408844 w 576580"/>
              <a:gd name="T51" fmla="*/ 671477 h 960119"/>
              <a:gd name="T52" fmla="*/ 520770 w 576580"/>
              <a:gd name="T53" fmla="*/ 725275 h 960119"/>
              <a:gd name="T54" fmla="*/ 284052 w 576580"/>
              <a:gd name="T55" fmla="*/ 500939 h 960119"/>
              <a:gd name="T56" fmla="*/ 336135 w 576580"/>
              <a:gd name="T57" fmla="*/ 621457 h 960119"/>
              <a:gd name="T58" fmla="*/ 284052 w 576580"/>
              <a:gd name="T59" fmla="*/ 657277 h 960119"/>
              <a:gd name="T60" fmla="*/ 450373 w 576580"/>
              <a:gd name="T61" fmla="*/ 639095 h 960119"/>
              <a:gd name="T62" fmla="*/ 375971 w 576580"/>
              <a:gd name="T63" fmla="*/ 595135 h 960119"/>
              <a:gd name="T64" fmla="*/ 335931 w 576580"/>
              <a:gd name="T65" fmla="*/ 500939 h 960119"/>
              <a:gd name="T66" fmla="*/ 251004 w 576580"/>
              <a:gd name="T67" fmla="*/ 68954 h 960119"/>
              <a:gd name="T68" fmla="*/ 256218 w 576580"/>
              <a:gd name="T69" fmla="*/ 241120 h 960119"/>
              <a:gd name="T70" fmla="*/ 247483 w 576580"/>
              <a:gd name="T71" fmla="*/ 447645 h 960119"/>
              <a:gd name="T72" fmla="*/ 184873 w 576580"/>
              <a:gd name="T73" fmla="*/ 609126 h 960119"/>
              <a:gd name="T74" fmla="*/ 273588 w 576580"/>
              <a:gd name="T75" fmla="*/ 532469 h 960119"/>
              <a:gd name="T76" fmla="*/ 320449 w 576580"/>
              <a:gd name="T77" fmla="*/ 447645 h 960119"/>
              <a:gd name="T78" fmla="*/ 311895 w 576580"/>
              <a:gd name="T79" fmla="*/ 240949 h 960119"/>
              <a:gd name="T80" fmla="*/ 317113 w 576580"/>
              <a:gd name="T81" fmla="*/ 68954 h 960119"/>
              <a:gd name="T82" fmla="*/ 483826 w 576580"/>
              <a:gd name="T83" fmla="*/ 507483 h 960119"/>
              <a:gd name="T84" fmla="*/ 442793 w 576580"/>
              <a:gd name="T85" fmla="*/ 530655 h 960119"/>
              <a:gd name="T86" fmla="*/ 428966 w 576580"/>
              <a:gd name="T87" fmla="*/ 595958 h 960119"/>
              <a:gd name="T88" fmla="*/ 484492 w 576580"/>
              <a:gd name="T89" fmla="*/ 603654 h 960119"/>
              <a:gd name="T90" fmla="*/ 494014 w 576580"/>
              <a:gd name="T91" fmla="*/ 531675 h 960119"/>
              <a:gd name="T92" fmla="*/ 47356 w 576580"/>
              <a:gd name="T93" fmla="*/ 173516 h 960119"/>
              <a:gd name="T94" fmla="*/ 104632 w 576580"/>
              <a:gd name="T95" fmla="*/ 306380 h 960119"/>
              <a:gd name="T96" fmla="*/ 81326 w 576580"/>
              <a:gd name="T97" fmla="*/ 512123 h 960119"/>
              <a:gd name="T98" fmla="*/ 135816 w 576580"/>
              <a:gd name="T99" fmla="*/ 518343 h 960119"/>
              <a:gd name="T100" fmla="*/ 152681 w 576580"/>
              <a:gd name="T101" fmla="*/ 311223 h 960119"/>
              <a:gd name="T102" fmla="*/ 568105 w 576580"/>
              <a:gd name="T103" fmla="*/ 173516 h 960119"/>
              <a:gd name="T104" fmla="*/ 568105 w 576580"/>
              <a:gd name="T105" fmla="*/ 173516 h 960119"/>
              <a:gd name="T106" fmla="*/ 175737 w 576580"/>
              <a:gd name="T107" fmla="*/ 507483 h 960119"/>
              <a:gd name="T108" fmla="*/ 465318 w 576580"/>
              <a:gd name="T109" fmla="*/ 168150 h 960119"/>
              <a:gd name="T110" fmla="*/ 392228 w 576580"/>
              <a:gd name="T111" fmla="*/ 508691 h 960119"/>
              <a:gd name="T112" fmla="*/ 461494 w 576580"/>
              <a:gd name="T113" fmla="*/ 480362 h 960119"/>
              <a:gd name="T114" fmla="*/ 482982 w 576580"/>
              <a:gd name="T115" fmla="*/ 234867 h 960119"/>
              <a:gd name="T116" fmla="*/ 568105 w 576580"/>
              <a:gd name="T117" fmla="*/ 72608 h 96011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6580"/>
              <a:gd name="T178" fmla="*/ 0 h 960119"/>
              <a:gd name="T179" fmla="*/ 576580 w 576580"/>
              <a:gd name="T180" fmla="*/ 960119 h 96011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6580" h="960119">
                <a:moveTo>
                  <a:pt x="209524" y="767283"/>
                </a:moveTo>
                <a:lnTo>
                  <a:pt x="160566" y="767283"/>
                </a:lnTo>
                <a:lnTo>
                  <a:pt x="173872" y="814377"/>
                </a:lnTo>
                <a:lnTo>
                  <a:pt x="195238" y="857491"/>
                </a:lnTo>
                <a:lnTo>
                  <a:pt x="223807" y="895699"/>
                </a:lnTo>
                <a:lnTo>
                  <a:pt x="258724" y="928077"/>
                </a:lnTo>
                <a:lnTo>
                  <a:pt x="267348" y="934722"/>
                </a:lnTo>
                <a:lnTo>
                  <a:pt x="275161" y="942332"/>
                </a:lnTo>
                <a:lnTo>
                  <a:pt x="282095" y="950830"/>
                </a:lnTo>
                <a:lnTo>
                  <a:pt x="287997" y="960005"/>
                </a:lnTo>
                <a:lnTo>
                  <a:pt x="293951" y="950796"/>
                </a:lnTo>
                <a:lnTo>
                  <a:pt x="300840" y="942422"/>
                </a:lnTo>
                <a:lnTo>
                  <a:pt x="308657" y="934823"/>
                </a:lnTo>
                <a:lnTo>
                  <a:pt x="317284" y="928077"/>
                </a:lnTo>
                <a:lnTo>
                  <a:pt x="352193" y="895699"/>
                </a:lnTo>
                <a:lnTo>
                  <a:pt x="372660" y="868324"/>
                </a:lnTo>
                <a:lnTo>
                  <a:pt x="263994" y="868324"/>
                </a:lnTo>
                <a:lnTo>
                  <a:pt x="245598" y="846226"/>
                </a:lnTo>
                <a:lnTo>
                  <a:pt x="230192" y="821856"/>
                </a:lnTo>
                <a:lnTo>
                  <a:pt x="218069" y="795459"/>
                </a:lnTo>
                <a:lnTo>
                  <a:pt x="209524" y="767283"/>
                </a:lnTo>
                <a:close/>
              </a:path>
              <a:path w="576580" h="960119">
                <a:moveTo>
                  <a:pt x="312000" y="767283"/>
                </a:moveTo>
                <a:lnTo>
                  <a:pt x="263994" y="767283"/>
                </a:lnTo>
                <a:lnTo>
                  <a:pt x="263994" y="868324"/>
                </a:lnTo>
                <a:lnTo>
                  <a:pt x="312000" y="868324"/>
                </a:lnTo>
                <a:lnTo>
                  <a:pt x="312000" y="767283"/>
                </a:lnTo>
                <a:close/>
              </a:path>
              <a:path w="576580" h="960119">
                <a:moveTo>
                  <a:pt x="415442" y="767283"/>
                </a:moveTo>
                <a:lnTo>
                  <a:pt x="366483" y="767283"/>
                </a:lnTo>
                <a:lnTo>
                  <a:pt x="357938" y="795493"/>
                </a:lnTo>
                <a:lnTo>
                  <a:pt x="345814" y="821947"/>
                </a:lnTo>
                <a:lnTo>
                  <a:pt x="330404" y="846328"/>
                </a:lnTo>
                <a:lnTo>
                  <a:pt x="312000" y="868324"/>
                </a:lnTo>
                <a:lnTo>
                  <a:pt x="372660" y="868324"/>
                </a:lnTo>
                <a:lnTo>
                  <a:pt x="380760" y="857491"/>
                </a:lnTo>
                <a:lnTo>
                  <a:pt x="402128" y="814377"/>
                </a:lnTo>
                <a:lnTo>
                  <a:pt x="415442" y="767283"/>
                </a:lnTo>
                <a:close/>
              </a:path>
              <a:path w="576580" h="960119">
                <a:moveTo>
                  <a:pt x="0" y="72008"/>
                </a:moveTo>
                <a:lnTo>
                  <a:pt x="0" y="767283"/>
                </a:lnTo>
                <a:lnTo>
                  <a:pt x="575995" y="767283"/>
                </a:lnTo>
                <a:lnTo>
                  <a:pt x="575995" y="719277"/>
                </a:lnTo>
                <a:lnTo>
                  <a:pt x="47764" y="719277"/>
                </a:lnTo>
                <a:lnTo>
                  <a:pt x="47764" y="575284"/>
                </a:lnTo>
                <a:lnTo>
                  <a:pt x="127014" y="575284"/>
                </a:lnTo>
                <a:lnTo>
                  <a:pt x="120988" y="560960"/>
                </a:lnTo>
                <a:lnTo>
                  <a:pt x="120954" y="541921"/>
                </a:lnTo>
                <a:lnTo>
                  <a:pt x="126664" y="527278"/>
                </a:lnTo>
                <a:lnTo>
                  <a:pt x="48006" y="527278"/>
                </a:lnTo>
                <a:lnTo>
                  <a:pt x="48006" y="172084"/>
                </a:lnTo>
                <a:lnTo>
                  <a:pt x="107225" y="172084"/>
                </a:lnTo>
                <a:lnTo>
                  <a:pt x="104219" y="166756"/>
                </a:lnTo>
                <a:lnTo>
                  <a:pt x="73054" y="128186"/>
                </a:lnTo>
                <a:lnTo>
                  <a:pt x="36004" y="95288"/>
                </a:lnTo>
                <a:lnTo>
                  <a:pt x="9306" y="77366"/>
                </a:lnTo>
                <a:lnTo>
                  <a:pt x="0" y="72008"/>
                </a:lnTo>
                <a:close/>
              </a:path>
              <a:path w="576580" h="960119">
                <a:moveTo>
                  <a:pt x="127014" y="575284"/>
                </a:moveTo>
                <a:lnTo>
                  <a:pt x="75120" y="575284"/>
                </a:lnTo>
                <a:lnTo>
                  <a:pt x="84673" y="598663"/>
                </a:lnTo>
                <a:lnTo>
                  <a:pt x="99717" y="618486"/>
                </a:lnTo>
                <a:lnTo>
                  <a:pt x="119261" y="633809"/>
                </a:lnTo>
                <a:lnTo>
                  <a:pt x="142316" y="643686"/>
                </a:lnTo>
                <a:lnTo>
                  <a:pt x="165366" y="648957"/>
                </a:lnTo>
                <a:lnTo>
                  <a:pt x="161224" y="665956"/>
                </a:lnTo>
                <a:lnTo>
                  <a:pt x="158213" y="683402"/>
                </a:lnTo>
                <a:lnTo>
                  <a:pt x="156387" y="701104"/>
                </a:lnTo>
                <a:lnTo>
                  <a:pt x="155765" y="719277"/>
                </a:lnTo>
                <a:lnTo>
                  <a:pt x="204000" y="719277"/>
                </a:lnTo>
                <a:lnTo>
                  <a:pt x="204574" y="703942"/>
                </a:lnTo>
                <a:lnTo>
                  <a:pt x="206237" y="688922"/>
                </a:lnTo>
                <a:lnTo>
                  <a:pt x="208884" y="674262"/>
                </a:lnTo>
                <a:lnTo>
                  <a:pt x="212394" y="660006"/>
                </a:lnTo>
                <a:lnTo>
                  <a:pt x="413085" y="660006"/>
                </a:lnTo>
                <a:lnTo>
                  <a:pt x="411101" y="651840"/>
                </a:lnTo>
                <a:lnTo>
                  <a:pt x="287997" y="651840"/>
                </a:lnTo>
                <a:lnTo>
                  <a:pt x="277007" y="640080"/>
                </a:lnTo>
                <a:lnTo>
                  <a:pt x="264482" y="630212"/>
                </a:lnTo>
                <a:lnTo>
                  <a:pt x="250473" y="622243"/>
                </a:lnTo>
                <a:lnTo>
                  <a:pt x="235204" y="616318"/>
                </a:lnTo>
                <a:lnTo>
                  <a:pt x="241975" y="604088"/>
                </a:lnTo>
                <a:lnTo>
                  <a:pt x="187439" y="604088"/>
                </a:lnTo>
                <a:lnTo>
                  <a:pt x="158635" y="598322"/>
                </a:lnTo>
                <a:lnTo>
                  <a:pt x="141071" y="590926"/>
                </a:lnTo>
                <a:lnTo>
                  <a:pt x="128098" y="577861"/>
                </a:lnTo>
                <a:lnTo>
                  <a:pt x="127014" y="575284"/>
                </a:lnTo>
                <a:close/>
              </a:path>
              <a:path w="576580" h="960119">
                <a:moveTo>
                  <a:pt x="363601" y="660006"/>
                </a:moveTo>
                <a:lnTo>
                  <a:pt x="212394" y="660006"/>
                </a:lnTo>
                <a:lnTo>
                  <a:pt x="232710" y="666734"/>
                </a:lnTo>
                <a:lnTo>
                  <a:pt x="249086" y="679831"/>
                </a:lnTo>
                <a:lnTo>
                  <a:pt x="260016" y="697832"/>
                </a:lnTo>
                <a:lnTo>
                  <a:pt x="263994" y="719277"/>
                </a:lnTo>
                <a:lnTo>
                  <a:pt x="312000" y="719277"/>
                </a:lnTo>
                <a:lnTo>
                  <a:pt x="315978" y="697832"/>
                </a:lnTo>
                <a:lnTo>
                  <a:pt x="326909" y="679831"/>
                </a:lnTo>
                <a:lnTo>
                  <a:pt x="343285" y="666734"/>
                </a:lnTo>
                <a:lnTo>
                  <a:pt x="363601" y="660006"/>
                </a:lnTo>
                <a:close/>
              </a:path>
              <a:path w="576580" h="960119">
                <a:moveTo>
                  <a:pt x="413085" y="660006"/>
                </a:moveTo>
                <a:lnTo>
                  <a:pt x="363601" y="660006"/>
                </a:lnTo>
                <a:lnTo>
                  <a:pt x="367159" y="674364"/>
                </a:lnTo>
                <a:lnTo>
                  <a:pt x="369789" y="689013"/>
                </a:lnTo>
                <a:lnTo>
                  <a:pt x="371428" y="703976"/>
                </a:lnTo>
                <a:lnTo>
                  <a:pt x="371995" y="719277"/>
                </a:lnTo>
                <a:lnTo>
                  <a:pt x="420001" y="719277"/>
                </a:lnTo>
                <a:lnTo>
                  <a:pt x="419367" y="701104"/>
                </a:lnTo>
                <a:lnTo>
                  <a:pt x="417523" y="683312"/>
                </a:lnTo>
                <a:lnTo>
                  <a:pt x="414523" y="665922"/>
                </a:lnTo>
                <a:lnTo>
                  <a:pt x="413085" y="660006"/>
                </a:lnTo>
                <a:close/>
              </a:path>
              <a:path w="576580" h="960119">
                <a:moveTo>
                  <a:pt x="575995" y="575284"/>
                </a:moveTo>
                <a:lnTo>
                  <a:pt x="528002" y="575284"/>
                </a:lnTo>
                <a:lnTo>
                  <a:pt x="528002" y="719277"/>
                </a:lnTo>
                <a:lnTo>
                  <a:pt x="575995" y="719277"/>
                </a:lnTo>
                <a:lnTo>
                  <a:pt x="575995" y="575284"/>
                </a:lnTo>
                <a:close/>
              </a:path>
              <a:path w="576580" h="960119">
                <a:moveTo>
                  <a:pt x="340597" y="496798"/>
                </a:moveTo>
                <a:lnTo>
                  <a:pt x="287997" y="496798"/>
                </a:lnTo>
                <a:lnTo>
                  <a:pt x="298613" y="528062"/>
                </a:lnTo>
                <a:lnTo>
                  <a:pt x="310981" y="558449"/>
                </a:lnTo>
                <a:lnTo>
                  <a:pt x="325059" y="587890"/>
                </a:lnTo>
                <a:lnTo>
                  <a:pt x="340804" y="616318"/>
                </a:lnTo>
                <a:lnTo>
                  <a:pt x="325668" y="622141"/>
                </a:lnTo>
                <a:lnTo>
                  <a:pt x="311700" y="630121"/>
                </a:lnTo>
                <a:lnTo>
                  <a:pt x="299051" y="640114"/>
                </a:lnTo>
                <a:lnTo>
                  <a:pt x="287997" y="651840"/>
                </a:lnTo>
                <a:lnTo>
                  <a:pt x="411101" y="651840"/>
                </a:lnTo>
                <a:lnTo>
                  <a:pt x="410400" y="648957"/>
                </a:lnTo>
                <a:lnTo>
                  <a:pt x="433438" y="643686"/>
                </a:lnTo>
                <a:lnTo>
                  <a:pt x="456628" y="633809"/>
                </a:lnTo>
                <a:lnTo>
                  <a:pt x="476219" y="618486"/>
                </a:lnTo>
                <a:lnTo>
                  <a:pt x="487116" y="604088"/>
                </a:lnTo>
                <a:lnTo>
                  <a:pt x="388556" y="604088"/>
                </a:lnTo>
                <a:lnTo>
                  <a:pt x="381193" y="590214"/>
                </a:lnTo>
                <a:lnTo>
                  <a:pt x="373894" y="576299"/>
                </a:lnTo>
                <a:lnTo>
                  <a:pt x="366728" y="562295"/>
                </a:lnTo>
                <a:lnTo>
                  <a:pt x="359765" y="548157"/>
                </a:lnTo>
                <a:lnTo>
                  <a:pt x="340597" y="496798"/>
                </a:lnTo>
                <a:close/>
              </a:path>
              <a:path w="576580" h="960119">
                <a:moveTo>
                  <a:pt x="287997" y="0"/>
                </a:moveTo>
                <a:lnTo>
                  <a:pt x="272960" y="20451"/>
                </a:lnTo>
                <a:lnTo>
                  <a:pt x="261634" y="43380"/>
                </a:lnTo>
                <a:lnTo>
                  <a:pt x="254491" y="68379"/>
                </a:lnTo>
                <a:lnTo>
                  <a:pt x="252006" y="95046"/>
                </a:lnTo>
                <a:lnTo>
                  <a:pt x="253712" y="143115"/>
                </a:lnTo>
                <a:lnTo>
                  <a:pt x="256571" y="191136"/>
                </a:lnTo>
                <a:lnTo>
                  <a:pt x="259776" y="239122"/>
                </a:lnTo>
                <a:lnTo>
                  <a:pt x="262520" y="287085"/>
                </a:lnTo>
                <a:lnTo>
                  <a:pt x="263994" y="335038"/>
                </a:lnTo>
                <a:lnTo>
                  <a:pt x="261059" y="390209"/>
                </a:lnTo>
                <a:lnTo>
                  <a:pt x="250920" y="443941"/>
                </a:lnTo>
                <a:lnTo>
                  <a:pt x="235380" y="496501"/>
                </a:lnTo>
                <a:lnTo>
                  <a:pt x="216242" y="548157"/>
                </a:lnTo>
                <a:lnTo>
                  <a:pt x="194377" y="591027"/>
                </a:lnTo>
                <a:lnTo>
                  <a:pt x="187439" y="604088"/>
                </a:lnTo>
                <a:lnTo>
                  <a:pt x="241975" y="604088"/>
                </a:lnTo>
                <a:lnTo>
                  <a:pt x="250943" y="587890"/>
                </a:lnTo>
                <a:lnTo>
                  <a:pt x="265020" y="558449"/>
                </a:lnTo>
                <a:lnTo>
                  <a:pt x="277387" y="528062"/>
                </a:lnTo>
                <a:lnTo>
                  <a:pt x="287997" y="496798"/>
                </a:lnTo>
                <a:lnTo>
                  <a:pt x="340597" y="496798"/>
                </a:lnTo>
                <a:lnTo>
                  <a:pt x="340486" y="496501"/>
                </a:lnTo>
                <a:lnTo>
                  <a:pt x="324900" y="443941"/>
                </a:lnTo>
                <a:lnTo>
                  <a:pt x="314806" y="390209"/>
                </a:lnTo>
                <a:lnTo>
                  <a:pt x="312000" y="335038"/>
                </a:lnTo>
                <a:lnTo>
                  <a:pt x="313480" y="286974"/>
                </a:lnTo>
                <a:lnTo>
                  <a:pt x="316225" y="238954"/>
                </a:lnTo>
                <a:lnTo>
                  <a:pt x="319430" y="190966"/>
                </a:lnTo>
                <a:lnTo>
                  <a:pt x="322290" y="143001"/>
                </a:lnTo>
                <a:lnTo>
                  <a:pt x="324002" y="95046"/>
                </a:lnTo>
                <a:lnTo>
                  <a:pt x="321516" y="68379"/>
                </a:lnTo>
                <a:lnTo>
                  <a:pt x="314372" y="43380"/>
                </a:lnTo>
                <a:lnTo>
                  <a:pt x="303042" y="20451"/>
                </a:lnTo>
                <a:lnTo>
                  <a:pt x="287997" y="0"/>
                </a:lnTo>
                <a:close/>
              </a:path>
              <a:path w="576580" h="960119">
                <a:moveTo>
                  <a:pt x="490545" y="503288"/>
                </a:moveTo>
                <a:lnTo>
                  <a:pt x="408241" y="503288"/>
                </a:lnTo>
                <a:lnTo>
                  <a:pt x="424326" y="506119"/>
                </a:lnTo>
                <a:lnTo>
                  <a:pt x="438299" y="514056"/>
                </a:lnTo>
                <a:lnTo>
                  <a:pt x="448943" y="526267"/>
                </a:lnTo>
                <a:lnTo>
                  <a:pt x="455041" y="541921"/>
                </a:lnTo>
                <a:lnTo>
                  <a:pt x="455027" y="560960"/>
                </a:lnTo>
                <a:lnTo>
                  <a:pt x="447902" y="577951"/>
                </a:lnTo>
                <a:lnTo>
                  <a:pt x="434925" y="591027"/>
                </a:lnTo>
                <a:lnTo>
                  <a:pt x="417360" y="598322"/>
                </a:lnTo>
                <a:lnTo>
                  <a:pt x="388556" y="604088"/>
                </a:lnTo>
                <a:lnTo>
                  <a:pt x="487116" y="604088"/>
                </a:lnTo>
                <a:lnTo>
                  <a:pt x="491222" y="598663"/>
                </a:lnTo>
                <a:lnTo>
                  <a:pt x="500646" y="575284"/>
                </a:lnTo>
                <a:lnTo>
                  <a:pt x="575995" y="575284"/>
                </a:lnTo>
                <a:lnTo>
                  <a:pt x="575995" y="527278"/>
                </a:lnTo>
                <a:lnTo>
                  <a:pt x="500875" y="527278"/>
                </a:lnTo>
                <a:lnTo>
                  <a:pt x="493544" y="507887"/>
                </a:lnTo>
                <a:lnTo>
                  <a:pt x="490545" y="503288"/>
                </a:lnTo>
                <a:close/>
              </a:path>
              <a:path w="576580" h="960119">
                <a:moveTo>
                  <a:pt x="107225" y="172084"/>
                </a:moveTo>
                <a:lnTo>
                  <a:pt x="48006" y="172084"/>
                </a:lnTo>
                <a:lnTo>
                  <a:pt x="69258" y="201040"/>
                </a:lnTo>
                <a:lnTo>
                  <a:pt x="86307" y="232922"/>
                </a:lnTo>
                <a:lnTo>
                  <a:pt x="98724" y="267327"/>
                </a:lnTo>
                <a:lnTo>
                  <a:pt x="106083" y="303847"/>
                </a:lnTo>
                <a:lnTo>
                  <a:pt x="125285" y="465366"/>
                </a:lnTo>
                <a:lnTo>
                  <a:pt x="108096" y="476391"/>
                </a:lnTo>
                <a:lnTo>
                  <a:pt x="93630" y="490745"/>
                </a:lnTo>
                <a:lnTo>
                  <a:pt x="82451" y="507887"/>
                </a:lnTo>
                <a:lnTo>
                  <a:pt x="75120" y="527278"/>
                </a:lnTo>
                <a:lnTo>
                  <a:pt x="126664" y="527278"/>
                </a:lnTo>
                <a:lnTo>
                  <a:pt x="127058" y="526267"/>
                </a:lnTo>
                <a:lnTo>
                  <a:pt x="137702" y="514056"/>
                </a:lnTo>
                <a:lnTo>
                  <a:pt x="151676" y="506119"/>
                </a:lnTo>
                <a:lnTo>
                  <a:pt x="167767" y="503288"/>
                </a:lnTo>
                <a:lnTo>
                  <a:pt x="178177" y="503288"/>
                </a:lnTo>
                <a:lnTo>
                  <a:pt x="154800" y="308648"/>
                </a:lnTo>
                <a:lnTo>
                  <a:pt x="145853" y="257772"/>
                </a:lnTo>
                <a:lnTo>
                  <a:pt x="128739" y="210213"/>
                </a:lnTo>
                <a:lnTo>
                  <a:pt x="107225" y="172084"/>
                </a:lnTo>
                <a:close/>
              </a:path>
              <a:path w="576580" h="960119">
                <a:moveTo>
                  <a:pt x="575995" y="172084"/>
                </a:moveTo>
                <a:lnTo>
                  <a:pt x="528002" y="172084"/>
                </a:lnTo>
                <a:lnTo>
                  <a:pt x="528002" y="527278"/>
                </a:lnTo>
                <a:lnTo>
                  <a:pt x="575995" y="527278"/>
                </a:lnTo>
                <a:lnTo>
                  <a:pt x="575995" y="172084"/>
                </a:lnTo>
                <a:close/>
              </a:path>
              <a:path w="576580" h="960119">
                <a:moveTo>
                  <a:pt x="178177" y="503288"/>
                </a:moveTo>
                <a:lnTo>
                  <a:pt x="167767" y="503288"/>
                </a:lnTo>
                <a:lnTo>
                  <a:pt x="178320" y="504482"/>
                </a:lnTo>
                <a:lnTo>
                  <a:pt x="178177" y="503288"/>
                </a:lnTo>
                <a:close/>
              </a:path>
              <a:path w="576580" h="960119">
                <a:moveTo>
                  <a:pt x="575995" y="72008"/>
                </a:moveTo>
                <a:lnTo>
                  <a:pt x="540004" y="95288"/>
                </a:lnTo>
                <a:lnTo>
                  <a:pt x="502948" y="128186"/>
                </a:lnTo>
                <a:lnTo>
                  <a:pt x="471779" y="166756"/>
                </a:lnTo>
                <a:lnTo>
                  <a:pt x="447257" y="210213"/>
                </a:lnTo>
                <a:lnTo>
                  <a:pt x="430142" y="257772"/>
                </a:lnTo>
                <a:lnTo>
                  <a:pt x="421195" y="308648"/>
                </a:lnTo>
                <a:lnTo>
                  <a:pt x="397675" y="504482"/>
                </a:lnTo>
                <a:lnTo>
                  <a:pt x="408241" y="503288"/>
                </a:lnTo>
                <a:lnTo>
                  <a:pt x="490545" y="503288"/>
                </a:lnTo>
                <a:lnTo>
                  <a:pt x="482366" y="490745"/>
                </a:lnTo>
                <a:lnTo>
                  <a:pt x="467905" y="476391"/>
                </a:lnTo>
                <a:lnTo>
                  <a:pt x="450723" y="465366"/>
                </a:lnTo>
                <a:lnTo>
                  <a:pt x="469925" y="303847"/>
                </a:lnTo>
                <a:lnTo>
                  <a:pt x="477276" y="267327"/>
                </a:lnTo>
                <a:lnTo>
                  <a:pt x="489691" y="232922"/>
                </a:lnTo>
                <a:lnTo>
                  <a:pt x="506742" y="201040"/>
                </a:lnTo>
                <a:lnTo>
                  <a:pt x="528002" y="172084"/>
                </a:lnTo>
                <a:lnTo>
                  <a:pt x="575995" y="172084"/>
                </a:lnTo>
                <a:lnTo>
                  <a:pt x="575995" y="72008"/>
                </a:lnTo>
                <a:close/>
              </a:path>
            </a:pathLst>
          </a:custGeom>
          <a:solidFill>
            <a:srgbClr val="231F2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object 5"/>
          <p:cNvSpPr>
            <a:spLocks/>
          </p:cNvSpPr>
          <p:nvPr/>
        </p:nvSpPr>
        <p:spPr bwMode="auto">
          <a:xfrm>
            <a:off x="1230877" y="913606"/>
            <a:ext cx="86389" cy="676440"/>
          </a:xfrm>
          <a:custGeom>
            <a:avLst/>
            <a:gdLst>
              <a:gd name="T0" fmla="*/ 0 w 75565"/>
              <a:gd name="T1" fmla="*/ 0 h 675005"/>
              <a:gd name="T2" fmla="*/ 92462 w 75565"/>
              <a:gd name="T3" fmla="*/ 0 h 675005"/>
              <a:gd name="T4" fmla="*/ 92462 w 75565"/>
              <a:gd name="T5" fmla="*/ 667123 h 675005"/>
              <a:gd name="T6" fmla="*/ 0 w 75565"/>
              <a:gd name="T7" fmla="*/ 667123 h 675005"/>
              <a:gd name="T8" fmla="*/ 0 w 75565"/>
              <a:gd name="T9" fmla="*/ 0 h 6750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565"/>
              <a:gd name="T16" fmla="*/ 0 h 675005"/>
              <a:gd name="T17" fmla="*/ 75565 w 75565"/>
              <a:gd name="T18" fmla="*/ 675005 h 6750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565" h="675005">
                <a:moveTo>
                  <a:pt x="0" y="0"/>
                </a:moveTo>
                <a:lnTo>
                  <a:pt x="75006" y="0"/>
                </a:lnTo>
                <a:lnTo>
                  <a:pt x="75006" y="675004"/>
                </a:lnTo>
                <a:lnTo>
                  <a:pt x="0" y="675004"/>
                </a:lnTo>
                <a:lnTo>
                  <a:pt x="0" y="0"/>
                </a:lnTo>
                <a:close/>
              </a:path>
            </a:pathLst>
          </a:custGeom>
          <a:solidFill>
            <a:srgbClr val="FED628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object 4"/>
          <p:cNvSpPr>
            <a:spLocks/>
          </p:cNvSpPr>
          <p:nvPr/>
        </p:nvSpPr>
        <p:spPr bwMode="auto">
          <a:xfrm>
            <a:off x="1241067" y="238919"/>
            <a:ext cx="76200" cy="674687"/>
          </a:xfrm>
          <a:custGeom>
            <a:avLst/>
            <a:gdLst>
              <a:gd name="T0" fmla="*/ 0 w 75565"/>
              <a:gd name="T1" fmla="*/ 0 h 675005"/>
              <a:gd name="T2" fmla="*/ 92462 w 75565"/>
              <a:gd name="T3" fmla="*/ 0 h 675005"/>
              <a:gd name="T4" fmla="*/ 92462 w 75565"/>
              <a:gd name="T5" fmla="*/ 667098 h 675005"/>
              <a:gd name="T6" fmla="*/ 0 w 75565"/>
              <a:gd name="T7" fmla="*/ 667098 h 675005"/>
              <a:gd name="T8" fmla="*/ 0 w 75565"/>
              <a:gd name="T9" fmla="*/ 0 h 6750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565"/>
              <a:gd name="T16" fmla="*/ 0 h 675005"/>
              <a:gd name="T17" fmla="*/ 75565 w 75565"/>
              <a:gd name="T18" fmla="*/ 675005 h 6750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565" h="675005">
                <a:moveTo>
                  <a:pt x="0" y="0"/>
                </a:moveTo>
                <a:lnTo>
                  <a:pt x="75006" y="0"/>
                </a:lnTo>
                <a:lnTo>
                  <a:pt x="75006" y="675004"/>
                </a:lnTo>
                <a:lnTo>
                  <a:pt x="0" y="675004"/>
                </a:lnTo>
                <a:lnTo>
                  <a:pt x="0" y="0"/>
                </a:lnTo>
                <a:close/>
              </a:path>
            </a:pathLst>
          </a:custGeom>
          <a:solidFill>
            <a:srgbClr val="1762A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logo_probation_Ukr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095" y="46914"/>
            <a:ext cx="2579687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267" y="224287"/>
            <a:ext cx="4450911" cy="935208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793630" y="1850936"/>
            <a:ext cx="79017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altLang="uk-UA" sz="2800" b="1" i="1" dirty="0" smtClean="0">
                <a:solidFill>
                  <a:srgbClr val="2109AF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Білгород-Дністровський міськрайонний відділ </a:t>
            </a:r>
            <a:r>
              <a:rPr lang="uk-UA" altLang="uk-UA" sz="2800" b="1" i="1" dirty="0">
                <a:solidFill>
                  <a:srgbClr val="2109AF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філії Державної установи «Центр </a:t>
            </a:r>
            <a:r>
              <a:rPr lang="uk-UA" altLang="uk-UA" sz="2800" b="1" i="1" dirty="0" smtClean="0">
                <a:solidFill>
                  <a:srgbClr val="2109AF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пробації» </a:t>
            </a:r>
          </a:p>
          <a:p>
            <a:pPr lvl="0" algn="ctr">
              <a:defRPr/>
            </a:pPr>
            <a:r>
              <a:rPr lang="uk-UA" altLang="uk-UA" sz="2800" b="1" i="1" dirty="0" smtClean="0">
                <a:solidFill>
                  <a:srgbClr val="2109AF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altLang="uk-UA" sz="2800" b="1" i="1" dirty="0">
                <a:solidFill>
                  <a:srgbClr val="2109AF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Одеській </a:t>
            </a:r>
            <a:r>
              <a:rPr lang="uk-UA" altLang="uk-UA" sz="2800" b="1" i="1" dirty="0" smtClean="0">
                <a:solidFill>
                  <a:srgbClr val="2109AF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 </a:t>
            </a:r>
            <a:r>
              <a:rPr lang="uk-UA" altLang="uk-UA" sz="2800" b="1" i="1" dirty="0">
                <a:solidFill>
                  <a:srgbClr val="2109AF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altLang="uk-UA" sz="2800" b="1" i="1" dirty="0" smtClean="0">
                <a:solidFill>
                  <a:srgbClr val="2109AF"/>
                </a:solidFill>
                <a:effectLst>
                  <a:outerShdw blurRad="50800" dist="50800" dir="5400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півріччі 2019 року</a:t>
            </a:r>
            <a:endParaRPr lang="uk-UA" altLang="uk-UA" sz="2800" b="1" i="1" dirty="0">
              <a:solidFill>
                <a:srgbClr val="2109AF"/>
              </a:solidFill>
              <a:effectLst>
                <a:outerShdw blurRad="50800" dist="50800" dir="5400000" algn="ctr" rotWithShape="0">
                  <a:prstClr val="whit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7" descr="C:\Users\User\Desktop\coat_of_arms_bilgorog_dnistrovskiy_odessa_oblast_cr_tn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71" y="3540696"/>
            <a:ext cx="2242370" cy="25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28" y="3734234"/>
            <a:ext cx="2917411" cy="2130536"/>
          </a:xfrm>
          <a:prstGeom prst="rect">
            <a:avLst/>
          </a:prstGeom>
        </p:spPr>
      </p:pic>
      <p:pic>
        <p:nvPicPr>
          <p:cNvPr id="2" name="Iz+teleseriala+Sunset+Beach+Sunset+Beach+Original+Theme_muzlishko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603"/>
    </mc:Choice>
    <mc:Fallback xmlns="">
      <p:transition spd="slow" advClick="0" advTm="3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74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58" y="870767"/>
            <a:ext cx="2795124" cy="2445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829326" y="2450692"/>
            <a:ext cx="3485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Екскурсія до підприємства МІЗ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" y="94276"/>
            <a:ext cx="3307569" cy="22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390364" y="52408"/>
            <a:ext cx="48070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14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</a:t>
            </a:r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ідвідування експозиції </a:t>
            </a:r>
            <a:r>
              <a:rPr lang="uk-UA" sz="14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краєзнавчого </a:t>
            </a:r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музею</a:t>
            </a:r>
            <a:r>
              <a:rPr lang="ru-RU" sz="14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присвяченого народним традиціям, створення писанок та крашанок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2" y="3316502"/>
            <a:ext cx="3227482" cy="293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261575" y="3419299"/>
            <a:ext cx="4559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Білгород-Дністровського міськрайонного відділу Головного Управління МНС України в Одеській області</a:t>
            </a:r>
            <a:endParaRPr lang="uk-UA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46" y="4137353"/>
            <a:ext cx="3469246" cy="265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51427" y="6287799"/>
            <a:ext cx="4877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4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Екскурсія до Білгород-Дністровської фортеці 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4077"/>
    </mc:Choice>
    <mc:Fallback xmlns="">
      <p:transition spd="slow" advClick="0" advTm="407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8191" y="309093"/>
            <a:ext cx="674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Профілактика правопорушень серед 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учнівської молоді</a:t>
            </a:r>
            <a:endParaRPr lang="ru-RU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209884"/>
            <a:ext cx="4443211" cy="2924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4" y="3309871"/>
            <a:ext cx="4346620" cy="3274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26357" y="1541516"/>
            <a:ext cx="3686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Бритівська ЗОШ І-ІІІ ст. </a:t>
            </a:r>
          </a:p>
          <a:p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Білгород-Дністровського району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9403" y="5342170"/>
            <a:ext cx="387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Білгород-Дністровська ЗОШ №6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4221"/>
    </mc:Choice>
    <mc:Fallback xmlns="">
      <p:transition spd="slow" advClick="0" advTm="422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8191" y="309093"/>
            <a:ext cx="6748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Реалізація пробаційних програм</a:t>
            </a:r>
            <a:endParaRPr lang="ru-RU" sz="32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3499" y="1635617"/>
            <a:ext cx="5718219" cy="90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0" y="3438659"/>
            <a:ext cx="3503053" cy="3181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841679" y="2537138"/>
            <a:ext cx="5692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2 особи успішно виконали заходи, передбачені пробаційною програмою </a:t>
            </a:r>
          </a:p>
          <a:p>
            <a:pPr algn="ctr"/>
            <a:r>
              <a:rPr lang="uk-UA" sz="16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«Зміна </a:t>
            </a:r>
            <a:r>
              <a:rPr lang="uk-UA" sz="1600" b="1" i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прокримінального</a:t>
            </a:r>
            <a:r>
              <a:rPr lang="uk-UA" sz="16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 мислення»</a:t>
            </a:r>
            <a:endParaRPr lang="ru-RU" sz="16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759" y="1501601"/>
            <a:ext cx="5112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1 працівник відділу сертифікований після проходження спеціального навчання кураторів пробаційних програм</a:t>
            </a:r>
            <a:endParaRPr lang="ru-RU" sz="16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2" y="3519773"/>
            <a:ext cx="3625403" cy="3100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0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4134"/>
    </mc:Choice>
    <mc:Fallback xmlns="">
      <p:transition spd="slow" advClick="0" advTm="413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1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8191" y="309093"/>
            <a:ext cx="6748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Адміністративні стягнення у виді громадських робіт та суспільно-корисних робіт </a:t>
            </a:r>
            <a:endParaRPr lang="ru-RU" sz="32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882" y="2187846"/>
            <a:ext cx="6993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2018</a:t>
            </a:r>
            <a:r>
              <a:rPr lang="uk-UA" sz="1400" dirty="0">
                <a:latin typeface="Bookman Old Style" panose="02050604050505020204" pitchFamily="18" charset="0"/>
              </a:rPr>
              <a:t> - у рамках ініціатив Міністерства юстиції України </a:t>
            </a:r>
            <a:r>
              <a:rPr lang="en-US" sz="1400" b="1" dirty="0">
                <a:latin typeface="Bookman Old Style" panose="02050604050505020204" pitchFamily="18" charset="0"/>
              </a:rPr>
              <a:t>#</a:t>
            </a:r>
            <a:r>
              <a:rPr lang="uk-UA" sz="1400" b="1" dirty="0" err="1">
                <a:latin typeface="Bookman Old Style" panose="02050604050505020204" pitchFamily="18" charset="0"/>
              </a:rPr>
              <a:t>ЧужихДітейНеБуває</a:t>
            </a:r>
            <a:r>
              <a:rPr lang="uk-UA" sz="1400" b="1" dirty="0">
                <a:latin typeface="Bookman Old Style" panose="02050604050505020204" pitchFamily="18" charset="0"/>
              </a:rPr>
              <a:t> </a:t>
            </a:r>
            <a:r>
              <a:rPr lang="uk-UA" sz="1400" dirty="0">
                <a:latin typeface="Bookman Old Style" panose="02050604050505020204" pitchFamily="18" charset="0"/>
              </a:rPr>
              <a:t>запроваджено новий вид адміністративного стягнення – суспільно корисні роботи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71977" y="3271203"/>
            <a:ext cx="2485623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075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55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</a:rPr>
              <a:t>Суспільно корисні роботи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2979" y="3689973"/>
            <a:ext cx="3565033" cy="531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51" b="1" dirty="0">
                <a:solidFill>
                  <a:srgbClr val="C00000"/>
                </a:solidFill>
                <a:latin typeface="Arial" panose="020B0604020202020204" pitchFamily="34" charset="0"/>
              </a:rPr>
              <a:t>24 </a:t>
            </a:r>
            <a:r>
              <a:rPr lang="uk-UA" sz="1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uk-UA" sz="14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Пройшло по обліку постанов суду про застосування суспільно корисних робіт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1276" y="4221016"/>
            <a:ext cx="3252308" cy="985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075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51" b="1" dirty="0">
                <a:solidFill>
                  <a:srgbClr val="0070C0"/>
                </a:solidFill>
                <a:latin typeface="Arial" panose="020B0604020202020204" pitchFamily="34" charset="0"/>
              </a:rPr>
              <a:t>Знято з обліку</a:t>
            </a:r>
          </a:p>
          <a:p>
            <a:pPr lvl="0" defTabSz="4075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51" b="1" dirty="0">
                <a:solidFill>
                  <a:srgbClr val="C00000"/>
                </a:solidFill>
                <a:latin typeface="Arial" panose="020B0604020202020204" pitchFamily="34" charset="0"/>
              </a:rPr>
              <a:t>11 </a:t>
            </a:r>
            <a:r>
              <a:rPr lang="uk-UA" sz="145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uk-UA" sz="14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по відбуттю адміністративного стягнення</a:t>
            </a:r>
          </a:p>
          <a:p>
            <a:pPr lvl="0" defTabSz="4075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5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uk-UA" sz="1451" b="1" dirty="0">
                <a:solidFill>
                  <a:srgbClr val="C00000"/>
                </a:solidFill>
                <a:latin typeface="Arial" panose="020B0604020202020204" pitchFamily="34" charset="0"/>
              </a:rPr>
              <a:t>2  </a:t>
            </a: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зв’язку зі скасуванням </a:t>
            </a:r>
            <a:r>
              <a:rPr lang="uk-UA" sz="14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постанови</a:t>
            </a:r>
            <a:r>
              <a:rPr lang="en-US" sz="14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7882" y="5281109"/>
            <a:ext cx="4572000" cy="5388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075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51" b="1" dirty="0">
                <a:solidFill>
                  <a:srgbClr val="C00000"/>
                </a:solidFill>
                <a:latin typeface="Arial" panose="020B0604020202020204" pitchFamily="34" charset="0"/>
              </a:rPr>
              <a:t>12</a:t>
            </a:r>
            <a:r>
              <a:rPr lang="uk-UA" sz="1451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1451" b="1" dirty="0">
                <a:solidFill>
                  <a:srgbClr val="C00000"/>
                </a:solidFill>
                <a:latin typeface="Arial" panose="020B0604020202020204" pitchFamily="34" charset="0"/>
              </a:rPr>
              <a:t>0</a:t>
            </a:r>
            <a:r>
              <a:rPr lang="uk-UA" sz="1451" b="1" dirty="0">
                <a:solidFill>
                  <a:srgbClr val="C00000"/>
                </a:solidFill>
                <a:latin typeface="Arial" panose="020B0604020202020204" pitchFamily="34" charset="0"/>
              </a:rPr>
              <a:t>32 грн </a:t>
            </a:r>
            <a:r>
              <a:rPr lang="uk-UA" sz="14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переховано на рахунки Державної виконавчої служби </a:t>
            </a:r>
            <a:r>
              <a:rPr lang="uk-UA" sz="1451" i="1" dirty="0" smtClean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(</a:t>
            </a:r>
            <a:r>
              <a:rPr lang="uk-UA" sz="1451" i="1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за наявної інформації)</a:t>
            </a:r>
            <a:endParaRPr lang="ru-RU" sz="1451" i="1" dirty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69618" y="3258213"/>
            <a:ext cx="1814151" cy="330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075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55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</a:rPr>
              <a:t>Громадські роботи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83879" y="3602906"/>
            <a:ext cx="1946110" cy="31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075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51" b="1" dirty="0">
                <a:solidFill>
                  <a:srgbClr val="C00000"/>
                </a:solidFill>
                <a:latin typeface="Arial" panose="020B0604020202020204" pitchFamily="34" charset="0"/>
              </a:rPr>
              <a:t>15 </a:t>
            </a:r>
            <a:r>
              <a:rPr lang="uk-UA" sz="14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</a:rPr>
              <a:t>пройшло по обліку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02149" y="3891106"/>
            <a:ext cx="4088118" cy="185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0752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51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 1 </a:t>
            </a:r>
            <a:r>
              <a:rPr kumimoji="0" lang="uk-UA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перебуває на обліку:</a:t>
            </a:r>
          </a:p>
          <a:p>
            <a:pPr marL="0" marR="0" lvl="0" indent="0" defTabSz="40752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451" b="0" i="0" u="none" strike="noStrike" kern="0" cap="none" spc="0" normalizeH="0" baseline="0" noProof="0" dirty="0" smtClean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59204" marR="0" lvl="0" indent="-259204" defTabSz="40752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451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90</a:t>
            </a:r>
            <a:r>
              <a:rPr kumimoji="0" lang="uk-UA" sz="1451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uk-UA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годин громадських робіт відпрацьовано;</a:t>
            </a:r>
          </a:p>
          <a:p>
            <a:pPr marR="0" lvl="0" defTabSz="40752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uk-UA" sz="1451" b="0" i="0" u="none" strike="noStrike" kern="0" cap="none" spc="0" normalizeH="0" baseline="0" dirty="0" smtClean="0">
              <a:ln>
                <a:noFill/>
              </a:ln>
              <a:solidFill>
                <a:srgbClr val="3333C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59204" marR="0" lvl="0" indent="-259204" defTabSz="40752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451" b="1" i="0" u="none" strike="noStrike" kern="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1 </a:t>
            </a:r>
            <a:r>
              <a:rPr kumimoji="0" lang="uk-UA" sz="1400" b="0" i="0" u="none" strike="noStrike" kern="0" cap="none" spc="0" normalizeH="0" baseline="0" dirty="0" smtClean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порушник не відбуває громадські роботи без поважних причин (ухиляється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);</a:t>
            </a:r>
            <a:endParaRPr lang="ru-RU" sz="1400" kern="0" dirty="0" smtClean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</a:endParaRPr>
          </a:p>
          <a:p>
            <a:pPr marL="259204" marR="0" lvl="0" indent="-259204" defTabSz="407526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</a:rPr>
              <a:t>4</a:t>
            </a:r>
            <a:r>
              <a:rPr kumimoji="0" lang="uk-UA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  особам</a:t>
            </a:r>
            <a:r>
              <a:rPr kumimoji="0" lang="uk-UA" sz="1400" b="0" i="0" u="none" strike="noStrike" kern="0" cap="none" spc="0" normalizeH="0" noProof="0" dirty="0" smtClean="0">
                <a:ln>
                  <a:noFill/>
                </a:ln>
                <a:solidFill>
                  <a:srgbClr val="3333CC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</a:rPr>
              <a:t> замінено громадські роботи на штраф.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034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886"/>
    </mc:Choice>
    <mc:Fallback xmlns="">
      <p:transition spd="slow" advClick="0" advTm="388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8191" y="309093"/>
            <a:ext cx="6748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Волонтерська діяльність </a:t>
            </a:r>
            <a:endParaRPr lang="ru-RU" sz="32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87983" y="771877"/>
            <a:ext cx="66287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lang="uk-UA" b="1" i="1" dirty="0" smtClean="0">
              <a:solidFill>
                <a:srgbClr val="2109AF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2109A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</a:t>
            </a:r>
            <a:r>
              <a:rPr lang="uk-UA" b="1" i="1" dirty="0" smtClean="0">
                <a:solidFill>
                  <a:srgbClr val="2109A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 індивідуально - виховної роботи </a:t>
            </a:r>
            <a:r>
              <a:rPr lang="uk-UA" b="1" i="1" dirty="0">
                <a:solidFill>
                  <a:srgbClr val="2109A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і</a:t>
            </a:r>
            <a:r>
              <a:rPr lang="uk-UA" b="1" i="1" dirty="0" smtClean="0">
                <a:solidFill>
                  <a:srgbClr val="2109A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 суб</a:t>
            </a:r>
            <a:r>
              <a:rPr lang="en-US" b="1" i="1" dirty="0" smtClean="0">
                <a:solidFill>
                  <a:srgbClr val="2109A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smtClean="0">
                <a:solidFill>
                  <a:srgbClr val="2109A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єктами 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2109A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</a:t>
            </a:r>
            <a:r>
              <a:rPr lang="uk-UA" b="1" i="1" dirty="0" smtClean="0">
                <a:solidFill>
                  <a:srgbClr val="2109A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алучено 3 волонтери пробації</a:t>
            </a:r>
            <a:endParaRPr lang="uk-UA" b="1" i="1" dirty="0">
              <a:solidFill>
                <a:srgbClr val="2109AF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" y="2333106"/>
            <a:ext cx="4035014" cy="2998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56" y="3567448"/>
            <a:ext cx="3940934" cy="30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699"/>
    </mc:Choice>
    <mc:Fallback xmlns="">
      <p:transition spd="slow" advClick="0" advTm="369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3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6670" y="313094"/>
            <a:ext cx="83970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Систематичне обговорення  важливих питань щодо реалізації пробації з партнерами</a:t>
            </a:r>
            <a:endParaRPr lang="uk-U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9" y="1852511"/>
            <a:ext cx="3359187" cy="2517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834" y="2352817"/>
            <a:ext cx="3121423" cy="2341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37" y="3951417"/>
            <a:ext cx="3548180" cy="26641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05" y="4222262"/>
            <a:ext cx="3403791" cy="250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0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4519"/>
    </mc:Choice>
    <mc:Fallback xmlns="">
      <p:transition spd="slow" advClick="0" advTm="451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299825"/>
            <a:ext cx="9337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Проведення психологічної роботи з працівниками спрямованої на недопущення професійного вигорання </a:t>
            </a:r>
            <a:endParaRPr lang="ru-RU" sz="32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5" y="1888770"/>
            <a:ext cx="3264795" cy="264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74" y="2356834"/>
            <a:ext cx="3340992" cy="282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10" y="4003142"/>
            <a:ext cx="3425780" cy="273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3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972"/>
    </mc:Choice>
    <mc:Fallback xmlns="">
      <p:transition spd="slow" advClick="0" advTm="397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960" y="179437"/>
            <a:ext cx="5616624" cy="915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Пріоритетні завдання на ІІ півріччя 2019 року</a:t>
            </a:r>
            <a:endParaRPr lang="uk-U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7584" y="1274766"/>
            <a:ext cx="75985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71463" algn="just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uk-UA" altLang="uk-UA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-	</a:t>
            </a: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Покращення матеріально-технічної бази</a:t>
            </a: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endParaRPr lang="uk-UA" altLang="uk-UA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-	Забезпечення якісної підготовки кадрів</a:t>
            </a: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endParaRPr lang="uk-UA" altLang="uk-UA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-	Розвиток взаємодії з судами, прокуратурою, адвокатурою,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   центрами БПД, поліцією та іншими правоохоронними органами</a:t>
            </a: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endParaRPr lang="uk-UA" altLang="uk-UA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-	Подальша реалізація заходів комунікативної 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    політики пробації</a:t>
            </a: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endParaRPr lang="uk-UA" altLang="uk-UA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-	Поглиблення співпраці з громадою, розширення практики підтримки пробації через цільові програми, розвиток банку ресурсів з надання послуг клієнтам пробації</a:t>
            </a: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endParaRPr lang="uk-UA" altLang="uk-UA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-	Залучення волонтерів для роботи, пов’язаної з пробацією</a:t>
            </a: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endParaRPr lang="uk-UA" altLang="uk-UA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-	Підготовка матеріалів для внесення до Єдиного реєстру засуджених та осіб, узятих під варту</a:t>
            </a: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endParaRPr lang="uk-UA" altLang="uk-UA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 indent="-271463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uk-UA" altLang="uk-UA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-	Підготовка до реалізації завдання з автоматизації адміністративних та статистичних даних</a:t>
            </a:r>
          </a:p>
        </p:txBody>
      </p:sp>
    </p:spTree>
    <p:extLst>
      <p:ext uri="{BB962C8B-B14F-4D97-AF65-F5344CB8AC3E}">
        <p14:creationId xmlns:p14="http://schemas.microsoft.com/office/powerpoint/2010/main" val="87166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4361"/>
    </mc:Choice>
    <mc:Fallback xmlns="">
      <p:transition spd="slow" advClick="0" advTm="436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b="27596"/>
          <a:stretch/>
        </p:blipFill>
        <p:spPr bwMode="auto">
          <a:xfrm>
            <a:off x="386278" y="692240"/>
            <a:ext cx="8371444" cy="54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0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956"/>
    </mc:Choice>
    <mc:Fallback xmlns="">
      <p:transition spd="slow" advClick="0" advTm="595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ject 3"/>
          <p:cNvSpPr>
            <a:spLocks/>
          </p:cNvSpPr>
          <p:nvPr/>
        </p:nvSpPr>
        <p:spPr bwMode="auto">
          <a:xfrm>
            <a:off x="576263" y="577850"/>
            <a:ext cx="576262" cy="960438"/>
          </a:xfrm>
          <a:custGeom>
            <a:avLst/>
            <a:gdLst>
              <a:gd name="T0" fmla="*/ 192564 w 576580"/>
              <a:gd name="T1" fmla="*/ 864642 h 960119"/>
              <a:gd name="T2" fmla="*/ 271391 w 576580"/>
              <a:gd name="T3" fmla="*/ 950190 h 960119"/>
              <a:gd name="T4" fmla="*/ 296719 w 576580"/>
              <a:gd name="T5" fmla="*/ 950281 h 960119"/>
              <a:gd name="T6" fmla="*/ 367555 w 576580"/>
              <a:gd name="T7" fmla="*/ 875567 h 960119"/>
              <a:gd name="T8" fmla="*/ 215082 w 576580"/>
              <a:gd name="T9" fmla="*/ 802093 h 960119"/>
              <a:gd name="T10" fmla="*/ 260378 w 576580"/>
              <a:gd name="T11" fmla="*/ 875567 h 960119"/>
              <a:gd name="T12" fmla="*/ 361463 w 576580"/>
              <a:gd name="T13" fmla="*/ 773682 h 960119"/>
              <a:gd name="T14" fmla="*/ 307726 w 576580"/>
              <a:gd name="T15" fmla="*/ 875567 h 960119"/>
              <a:gd name="T16" fmla="*/ 409753 w 576580"/>
              <a:gd name="T17" fmla="*/ 773682 h 960119"/>
              <a:gd name="T18" fmla="*/ 568105 w 576580"/>
              <a:gd name="T19" fmla="*/ 725275 h 960119"/>
              <a:gd name="T20" fmla="*/ 119331 w 576580"/>
              <a:gd name="T21" fmla="*/ 565640 h 960119"/>
              <a:gd name="T22" fmla="*/ 47356 w 576580"/>
              <a:gd name="T23" fmla="*/ 173516 h 960119"/>
              <a:gd name="T24" fmla="*/ 35504 w 576580"/>
              <a:gd name="T25" fmla="*/ 96088 h 960119"/>
              <a:gd name="T26" fmla="*/ 74095 w 576580"/>
              <a:gd name="T27" fmla="*/ 580081 h 960119"/>
              <a:gd name="T28" fmla="*/ 140367 w 576580"/>
              <a:gd name="T29" fmla="*/ 649054 h 960119"/>
              <a:gd name="T30" fmla="*/ 154246 w 576580"/>
              <a:gd name="T31" fmla="*/ 706950 h 960119"/>
              <a:gd name="T32" fmla="*/ 203412 w 576580"/>
              <a:gd name="T33" fmla="*/ 694667 h 960119"/>
              <a:gd name="T34" fmla="*/ 405470 w 576580"/>
              <a:gd name="T35" fmla="*/ 657277 h 960119"/>
              <a:gd name="T36" fmla="*/ 247041 w 576580"/>
              <a:gd name="T37" fmla="*/ 627431 h 960119"/>
              <a:gd name="T38" fmla="*/ 156464 w 576580"/>
              <a:gd name="T39" fmla="*/ 603311 h 960119"/>
              <a:gd name="T40" fmla="*/ 358621 w 576580"/>
              <a:gd name="T41" fmla="*/ 665512 h 960119"/>
              <a:gd name="T42" fmla="*/ 256454 w 576580"/>
              <a:gd name="T43" fmla="*/ 703651 h 960119"/>
              <a:gd name="T44" fmla="*/ 322431 w 576580"/>
              <a:gd name="T45" fmla="*/ 685500 h 960119"/>
              <a:gd name="T46" fmla="*/ 358621 w 576580"/>
              <a:gd name="T47" fmla="*/ 665512 h 960119"/>
              <a:gd name="T48" fmla="*/ 366900 w 576580"/>
              <a:gd name="T49" fmla="*/ 725275 h 960119"/>
              <a:gd name="T50" fmla="*/ 408844 w 576580"/>
              <a:gd name="T51" fmla="*/ 671477 h 960119"/>
              <a:gd name="T52" fmla="*/ 520770 w 576580"/>
              <a:gd name="T53" fmla="*/ 725275 h 960119"/>
              <a:gd name="T54" fmla="*/ 284052 w 576580"/>
              <a:gd name="T55" fmla="*/ 500939 h 960119"/>
              <a:gd name="T56" fmla="*/ 336135 w 576580"/>
              <a:gd name="T57" fmla="*/ 621457 h 960119"/>
              <a:gd name="T58" fmla="*/ 284052 w 576580"/>
              <a:gd name="T59" fmla="*/ 657277 h 960119"/>
              <a:gd name="T60" fmla="*/ 450373 w 576580"/>
              <a:gd name="T61" fmla="*/ 639095 h 960119"/>
              <a:gd name="T62" fmla="*/ 375971 w 576580"/>
              <a:gd name="T63" fmla="*/ 595135 h 960119"/>
              <a:gd name="T64" fmla="*/ 335931 w 576580"/>
              <a:gd name="T65" fmla="*/ 500939 h 960119"/>
              <a:gd name="T66" fmla="*/ 251004 w 576580"/>
              <a:gd name="T67" fmla="*/ 68954 h 960119"/>
              <a:gd name="T68" fmla="*/ 256218 w 576580"/>
              <a:gd name="T69" fmla="*/ 241120 h 960119"/>
              <a:gd name="T70" fmla="*/ 247483 w 576580"/>
              <a:gd name="T71" fmla="*/ 447645 h 960119"/>
              <a:gd name="T72" fmla="*/ 184873 w 576580"/>
              <a:gd name="T73" fmla="*/ 609126 h 960119"/>
              <a:gd name="T74" fmla="*/ 273588 w 576580"/>
              <a:gd name="T75" fmla="*/ 532469 h 960119"/>
              <a:gd name="T76" fmla="*/ 320449 w 576580"/>
              <a:gd name="T77" fmla="*/ 447645 h 960119"/>
              <a:gd name="T78" fmla="*/ 311895 w 576580"/>
              <a:gd name="T79" fmla="*/ 240949 h 960119"/>
              <a:gd name="T80" fmla="*/ 317113 w 576580"/>
              <a:gd name="T81" fmla="*/ 68954 h 960119"/>
              <a:gd name="T82" fmla="*/ 483826 w 576580"/>
              <a:gd name="T83" fmla="*/ 507483 h 960119"/>
              <a:gd name="T84" fmla="*/ 442793 w 576580"/>
              <a:gd name="T85" fmla="*/ 530655 h 960119"/>
              <a:gd name="T86" fmla="*/ 428966 w 576580"/>
              <a:gd name="T87" fmla="*/ 595958 h 960119"/>
              <a:gd name="T88" fmla="*/ 484492 w 576580"/>
              <a:gd name="T89" fmla="*/ 603654 h 960119"/>
              <a:gd name="T90" fmla="*/ 494014 w 576580"/>
              <a:gd name="T91" fmla="*/ 531675 h 960119"/>
              <a:gd name="T92" fmla="*/ 47356 w 576580"/>
              <a:gd name="T93" fmla="*/ 173516 h 960119"/>
              <a:gd name="T94" fmla="*/ 104632 w 576580"/>
              <a:gd name="T95" fmla="*/ 306380 h 960119"/>
              <a:gd name="T96" fmla="*/ 81326 w 576580"/>
              <a:gd name="T97" fmla="*/ 512123 h 960119"/>
              <a:gd name="T98" fmla="*/ 135816 w 576580"/>
              <a:gd name="T99" fmla="*/ 518343 h 960119"/>
              <a:gd name="T100" fmla="*/ 152681 w 576580"/>
              <a:gd name="T101" fmla="*/ 311223 h 960119"/>
              <a:gd name="T102" fmla="*/ 568105 w 576580"/>
              <a:gd name="T103" fmla="*/ 173516 h 960119"/>
              <a:gd name="T104" fmla="*/ 568105 w 576580"/>
              <a:gd name="T105" fmla="*/ 173516 h 960119"/>
              <a:gd name="T106" fmla="*/ 175737 w 576580"/>
              <a:gd name="T107" fmla="*/ 507483 h 960119"/>
              <a:gd name="T108" fmla="*/ 465318 w 576580"/>
              <a:gd name="T109" fmla="*/ 168150 h 960119"/>
              <a:gd name="T110" fmla="*/ 392228 w 576580"/>
              <a:gd name="T111" fmla="*/ 508691 h 960119"/>
              <a:gd name="T112" fmla="*/ 461494 w 576580"/>
              <a:gd name="T113" fmla="*/ 480362 h 960119"/>
              <a:gd name="T114" fmla="*/ 482982 w 576580"/>
              <a:gd name="T115" fmla="*/ 234867 h 960119"/>
              <a:gd name="T116" fmla="*/ 568105 w 576580"/>
              <a:gd name="T117" fmla="*/ 72608 h 96011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6580"/>
              <a:gd name="T178" fmla="*/ 0 h 960119"/>
              <a:gd name="T179" fmla="*/ 576580 w 576580"/>
              <a:gd name="T180" fmla="*/ 960119 h 96011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6580" h="960119">
                <a:moveTo>
                  <a:pt x="209524" y="767283"/>
                </a:moveTo>
                <a:lnTo>
                  <a:pt x="160566" y="767283"/>
                </a:lnTo>
                <a:lnTo>
                  <a:pt x="173872" y="814377"/>
                </a:lnTo>
                <a:lnTo>
                  <a:pt x="195238" y="857491"/>
                </a:lnTo>
                <a:lnTo>
                  <a:pt x="223807" y="895699"/>
                </a:lnTo>
                <a:lnTo>
                  <a:pt x="258724" y="928077"/>
                </a:lnTo>
                <a:lnTo>
                  <a:pt x="267348" y="934722"/>
                </a:lnTo>
                <a:lnTo>
                  <a:pt x="275161" y="942332"/>
                </a:lnTo>
                <a:lnTo>
                  <a:pt x="282095" y="950830"/>
                </a:lnTo>
                <a:lnTo>
                  <a:pt x="287997" y="960005"/>
                </a:lnTo>
                <a:lnTo>
                  <a:pt x="293951" y="950796"/>
                </a:lnTo>
                <a:lnTo>
                  <a:pt x="300840" y="942422"/>
                </a:lnTo>
                <a:lnTo>
                  <a:pt x="308657" y="934823"/>
                </a:lnTo>
                <a:lnTo>
                  <a:pt x="317284" y="928077"/>
                </a:lnTo>
                <a:lnTo>
                  <a:pt x="352193" y="895699"/>
                </a:lnTo>
                <a:lnTo>
                  <a:pt x="372660" y="868324"/>
                </a:lnTo>
                <a:lnTo>
                  <a:pt x="263994" y="868324"/>
                </a:lnTo>
                <a:lnTo>
                  <a:pt x="245598" y="846226"/>
                </a:lnTo>
                <a:lnTo>
                  <a:pt x="230192" y="821856"/>
                </a:lnTo>
                <a:lnTo>
                  <a:pt x="218069" y="795459"/>
                </a:lnTo>
                <a:lnTo>
                  <a:pt x="209524" y="767283"/>
                </a:lnTo>
                <a:close/>
              </a:path>
              <a:path w="576580" h="960119">
                <a:moveTo>
                  <a:pt x="312000" y="767283"/>
                </a:moveTo>
                <a:lnTo>
                  <a:pt x="263994" y="767283"/>
                </a:lnTo>
                <a:lnTo>
                  <a:pt x="263994" y="868324"/>
                </a:lnTo>
                <a:lnTo>
                  <a:pt x="312000" y="868324"/>
                </a:lnTo>
                <a:lnTo>
                  <a:pt x="312000" y="767283"/>
                </a:lnTo>
                <a:close/>
              </a:path>
              <a:path w="576580" h="960119">
                <a:moveTo>
                  <a:pt x="415442" y="767283"/>
                </a:moveTo>
                <a:lnTo>
                  <a:pt x="366483" y="767283"/>
                </a:lnTo>
                <a:lnTo>
                  <a:pt x="357938" y="795493"/>
                </a:lnTo>
                <a:lnTo>
                  <a:pt x="345814" y="821947"/>
                </a:lnTo>
                <a:lnTo>
                  <a:pt x="330404" y="846328"/>
                </a:lnTo>
                <a:lnTo>
                  <a:pt x="312000" y="868324"/>
                </a:lnTo>
                <a:lnTo>
                  <a:pt x="372660" y="868324"/>
                </a:lnTo>
                <a:lnTo>
                  <a:pt x="380760" y="857491"/>
                </a:lnTo>
                <a:lnTo>
                  <a:pt x="402128" y="814377"/>
                </a:lnTo>
                <a:lnTo>
                  <a:pt x="415442" y="767283"/>
                </a:lnTo>
                <a:close/>
              </a:path>
              <a:path w="576580" h="960119">
                <a:moveTo>
                  <a:pt x="0" y="72008"/>
                </a:moveTo>
                <a:lnTo>
                  <a:pt x="0" y="767283"/>
                </a:lnTo>
                <a:lnTo>
                  <a:pt x="575995" y="767283"/>
                </a:lnTo>
                <a:lnTo>
                  <a:pt x="575995" y="719277"/>
                </a:lnTo>
                <a:lnTo>
                  <a:pt x="47764" y="719277"/>
                </a:lnTo>
                <a:lnTo>
                  <a:pt x="47764" y="575284"/>
                </a:lnTo>
                <a:lnTo>
                  <a:pt x="127014" y="575284"/>
                </a:lnTo>
                <a:lnTo>
                  <a:pt x="120988" y="560960"/>
                </a:lnTo>
                <a:lnTo>
                  <a:pt x="120954" y="541921"/>
                </a:lnTo>
                <a:lnTo>
                  <a:pt x="126664" y="527278"/>
                </a:lnTo>
                <a:lnTo>
                  <a:pt x="48006" y="527278"/>
                </a:lnTo>
                <a:lnTo>
                  <a:pt x="48006" y="172084"/>
                </a:lnTo>
                <a:lnTo>
                  <a:pt x="107225" y="172084"/>
                </a:lnTo>
                <a:lnTo>
                  <a:pt x="104219" y="166756"/>
                </a:lnTo>
                <a:lnTo>
                  <a:pt x="73054" y="128186"/>
                </a:lnTo>
                <a:lnTo>
                  <a:pt x="36004" y="95288"/>
                </a:lnTo>
                <a:lnTo>
                  <a:pt x="9306" y="77366"/>
                </a:lnTo>
                <a:lnTo>
                  <a:pt x="0" y="72008"/>
                </a:lnTo>
                <a:close/>
              </a:path>
              <a:path w="576580" h="960119">
                <a:moveTo>
                  <a:pt x="127014" y="575284"/>
                </a:moveTo>
                <a:lnTo>
                  <a:pt x="75120" y="575284"/>
                </a:lnTo>
                <a:lnTo>
                  <a:pt x="84673" y="598663"/>
                </a:lnTo>
                <a:lnTo>
                  <a:pt x="99717" y="618486"/>
                </a:lnTo>
                <a:lnTo>
                  <a:pt x="119261" y="633809"/>
                </a:lnTo>
                <a:lnTo>
                  <a:pt x="142316" y="643686"/>
                </a:lnTo>
                <a:lnTo>
                  <a:pt x="165366" y="648957"/>
                </a:lnTo>
                <a:lnTo>
                  <a:pt x="161224" y="665956"/>
                </a:lnTo>
                <a:lnTo>
                  <a:pt x="158213" y="683402"/>
                </a:lnTo>
                <a:lnTo>
                  <a:pt x="156387" y="701104"/>
                </a:lnTo>
                <a:lnTo>
                  <a:pt x="155765" y="719277"/>
                </a:lnTo>
                <a:lnTo>
                  <a:pt x="204000" y="719277"/>
                </a:lnTo>
                <a:lnTo>
                  <a:pt x="204574" y="703942"/>
                </a:lnTo>
                <a:lnTo>
                  <a:pt x="206237" y="688922"/>
                </a:lnTo>
                <a:lnTo>
                  <a:pt x="208884" y="674262"/>
                </a:lnTo>
                <a:lnTo>
                  <a:pt x="212394" y="660006"/>
                </a:lnTo>
                <a:lnTo>
                  <a:pt x="413085" y="660006"/>
                </a:lnTo>
                <a:lnTo>
                  <a:pt x="411101" y="651840"/>
                </a:lnTo>
                <a:lnTo>
                  <a:pt x="287997" y="651840"/>
                </a:lnTo>
                <a:lnTo>
                  <a:pt x="277007" y="640080"/>
                </a:lnTo>
                <a:lnTo>
                  <a:pt x="264482" y="630212"/>
                </a:lnTo>
                <a:lnTo>
                  <a:pt x="250473" y="622243"/>
                </a:lnTo>
                <a:lnTo>
                  <a:pt x="235204" y="616318"/>
                </a:lnTo>
                <a:lnTo>
                  <a:pt x="241975" y="604088"/>
                </a:lnTo>
                <a:lnTo>
                  <a:pt x="187439" y="604088"/>
                </a:lnTo>
                <a:lnTo>
                  <a:pt x="158635" y="598322"/>
                </a:lnTo>
                <a:lnTo>
                  <a:pt x="141071" y="590926"/>
                </a:lnTo>
                <a:lnTo>
                  <a:pt x="128098" y="577861"/>
                </a:lnTo>
                <a:lnTo>
                  <a:pt x="127014" y="575284"/>
                </a:lnTo>
                <a:close/>
              </a:path>
              <a:path w="576580" h="960119">
                <a:moveTo>
                  <a:pt x="363601" y="660006"/>
                </a:moveTo>
                <a:lnTo>
                  <a:pt x="212394" y="660006"/>
                </a:lnTo>
                <a:lnTo>
                  <a:pt x="232710" y="666734"/>
                </a:lnTo>
                <a:lnTo>
                  <a:pt x="249086" y="679831"/>
                </a:lnTo>
                <a:lnTo>
                  <a:pt x="260016" y="697832"/>
                </a:lnTo>
                <a:lnTo>
                  <a:pt x="263994" y="719277"/>
                </a:lnTo>
                <a:lnTo>
                  <a:pt x="312000" y="719277"/>
                </a:lnTo>
                <a:lnTo>
                  <a:pt x="315978" y="697832"/>
                </a:lnTo>
                <a:lnTo>
                  <a:pt x="326909" y="679831"/>
                </a:lnTo>
                <a:lnTo>
                  <a:pt x="343285" y="666734"/>
                </a:lnTo>
                <a:lnTo>
                  <a:pt x="363601" y="660006"/>
                </a:lnTo>
                <a:close/>
              </a:path>
              <a:path w="576580" h="960119">
                <a:moveTo>
                  <a:pt x="413085" y="660006"/>
                </a:moveTo>
                <a:lnTo>
                  <a:pt x="363601" y="660006"/>
                </a:lnTo>
                <a:lnTo>
                  <a:pt x="367159" y="674364"/>
                </a:lnTo>
                <a:lnTo>
                  <a:pt x="369789" y="689013"/>
                </a:lnTo>
                <a:lnTo>
                  <a:pt x="371428" y="703976"/>
                </a:lnTo>
                <a:lnTo>
                  <a:pt x="371995" y="719277"/>
                </a:lnTo>
                <a:lnTo>
                  <a:pt x="420001" y="719277"/>
                </a:lnTo>
                <a:lnTo>
                  <a:pt x="419367" y="701104"/>
                </a:lnTo>
                <a:lnTo>
                  <a:pt x="417523" y="683312"/>
                </a:lnTo>
                <a:lnTo>
                  <a:pt x="414523" y="665922"/>
                </a:lnTo>
                <a:lnTo>
                  <a:pt x="413085" y="660006"/>
                </a:lnTo>
                <a:close/>
              </a:path>
              <a:path w="576580" h="960119">
                <a:moveTo>
                  <a:pt x="575995" y="575284"/>
                </a:moveTo>
                <a:lnTo>
                  <a:pt x="528002" y="575284"/>
                </a:lnTo>
                <a:lnTo>
                  <a:pt x="528002" y="719277"/>
                </a:lnTo>
                <a:lnTo>
                  <a:pt x="575995" y="719277"/>
                </a:lnTo>
                <a:lnTo>
                  <a:pt x="575995" y="575284"/>
                </a:lnTo>
                <a:close/>
              </a:path>
              <a:path w="576580" h="960119">
                <a:moveTo>
                  <a:pt x="340597" y="496798"/>
                </a:moveTo>
                <a:lnTo>
                  <a:pt x="287997" y="496798"/>
                </a:lnTo>
                <a:lnTo>
                  <a:pt x="298613" y="528062"/>
                </a:lnTo>
                <a:lnTo>
                  <a:pt x="310981" y="558449"/>
                </a:lnTo>
                <a:lnTo>
                  <a:pt x="325059" y="587890"/>
                </a:lnTo>
                <a:lnTo>
                  <a:pt x="340804" y="616318"/>
                </a:lnTo>
                <a:lnTo>
                  <a:pt x="325668" y="622141"/>
                </a:lnTo>
                <a:lnTo>
                  <a:pt x="311700" y="630121"/>
                </a:lnTo>
                <a:lnTo>
                  <a:pt x="299051" y="640114"/>
                </a:lnTo>
                <a:lnTo>
                  <a:pt x="287997" y="651840"/>
                </a:lnTo>
                <a:lnTo>
                  <a:pt x="411101" y="651840"/>
                </a:lnTo>
                <a:lnTo>
                  <a:pt x="410400" y="648957"/>
                </a:lnTo>
                <a:lnTo>
                  <a:pt x="433438" y="643686"/>
                </a:lnTo>
                <a:lnTo>
                  <a:pt x="456628" y="633809"/>
                </a:lnTo>
                <a:lnTo>
                  <a:pt x="476219" y="618486"/>
                </a:lnTo>
                <a:lnTo>
                  <a:pt x="487116" y="604088"/>
                </a:lnTo>
                <a:lnTo>
                  <a:pt x="388556" y="604088"/>
                </a:lnTo>
                <a:lnTo>
                  <a:pt x="381193" y="590214"/>
                </a:lnTo>
                <a:lnTo>
                  <a:pt x="373894" y="576299"/>
                </a:lnTo>
                <a:lnTo>
                  <a:pt x="366728" y="562295"/>
                </a:lnTo>
                <a:lnTo>
                  <a:pt x="359765" y="548157"/>
                </a:lnTo>
                <a:lnTo>
                  <a:pt x="340597" y="496798"/>
                </a:lnTo>
                <a:close/>
              </a:path>
              <a:path w="576580" h="960119">
                <a:moveTo>
                  <a:pt x="287997" y="0"/>
                </a:moveTo>
                <a:lnTo>
                  <a:pt x="272960" y="20451"/>
                </a:lnTo>
                <a:lnTo>
                  <a:pt x="261634" y="43380"/>
                </a:lnTo>
                <a:lnTo>
                  <a:pt x="254491" y="68379"/>
                </a:lnTo>
                <a:lnTo>
                  <a:pt x="252006" y="95046"/>
                </a:lnTo>
                <a:lnTo>
                  <a:pt x="253712" y="143115"/>
                </a:lnTo>
                <a:lnTo>
                  <a:pt x="256571" y="191136"/>
                </a:lnTo>
                <a:lnTo>
                  <a:pt x="259776" y="239122"/>
                </a:lnTo>
                <a:lnTo>
                  <a:pt x="262520" y="287085"/>
                </a:lnTo>
                <a:lnTo>
                  <a:pt x="263994" y="335038"/>
                </a:lnTo>
                <a:lnTo>
                  <a:pt x="261059" y="390209"/>
                </a:lnTo>
                <a:lnTo>
                  <a:pt x="250920" y="443941"/>
                </a:lnTo>
                <a:lnTo>
                  <a:pt x="235380" y="496501"/>
                </a:lnTo>
                <a:lnTo>
                  <a:pt x="216242" y="548157"/>
                </a:lnTo>
                <a:lnTo>
                  <a:pt x="194377" y="591027"/>
                </a:lnTo>
                <a:lnTo>
                  <a:pt x="187439" y="604088"/>
                </a:lnTo>
                <a:lnTo>
                  <a:pt x="241975" y="604088"/>
                </a:lnTo>
                <a:lnTo>
                  <a:pt x="250943" y="587890"/>
                </a:lnTo>
                <a:lnTo>
                  <a:pt x="265020" y="558449"/>
                </a:lnTo>
                <a:lnTo>
                  <a:pt x="277387" y="528062"/>
                </a:lnTo>
                <a:lnTo>
                  <a:pt x="287997" y="496798"/>
                </a:lnTo>
                <a:lnTo>
                  <a:pt x="340597" y="496798"/>
                </a:lnTo>
                <a:lnTo>
                  <a:pt x="340486" y="496501"/>
                </a:lnTo>
                <a:lnTo>
                  <a:pt x="324900" y="443941"/>
                </a:lnTo>
                <a:lnTo>
                  <a:pt x="314806" y="390209"/>
                </a:lnTo>
                <a:lnTo>
                  <a:pt x="312000" y="335038"/>
                </a:lnTo>
                <a:lnTo>
                  <a:pt x="313480" y="286974"/>
                </a:lnTo>
                <a:lnTo>
                  <a:pt x="316225" y="238954"/>
                </a:lnTo>
                <a:lnTo>
                  <a:pt x="319430" y="190966"/>
                </a:lnTo>
                <a:lnTo>
                  <a:pt x="322290" y="143001"/>
                </a:lnTo>
                <a:lnTo>
                  <a:pt x="324002" y="95046"/>
                </a:lnTo>
                <a:lnTo>
                  <a:pt x="321516" y="68379"/>
                </a:lnTo>
                <a:lnTo>
                  <a:pt x="314372" y="43380"/>
                </a:lnTo>
                <a:lnTo>
                  <a:pt x="303042" y="20451"/>
                </a:lnTo>
                <a:lnTo>
                  <a:pt x="287997" y="0"/>
                </a:lnTo>
                <a:close/>
              </a:path>
              <a:path w="576580" h="960119">
                <a:moveTo>
                  <a:pt x="490545" y="503288"/>
                </a:moveTo>
                <a:lnTo>
                  <a:pt x="408241" y="503288"/>
                </a:lnTo>
                <a:lnTo>
                  <a:pt x="424326" y="506119"/>
                </a:lnTo>
                <a:lnTo>
                  <a:pt x="438299" y="514056"/>
                </a:lnTo>
                <a:lnTo>
                  <a:pt x="448943" y="526267"/>
                </a:lnTo>
                <a:lnTo>
                  <a:pt x="455041" y="541921"/>
                </a:lnTo>
                <a:lnTo>
                  <a:pt x="455027" y="560960"/>
                </a:lnTo>
                <a:lnTo>
                  <a:pt x="447902" y="577951"/>
                </a:lnTo>
                <a:lnTo>
                  <a:pt x="434925" y="591027"/>
                </a:lnTo>
                <a:lnTo>
                  <a:pt x="417360" y="598322"/>
                </a:lnTo>
                <a:lnTo>
                  <a:pt x="388556" y="604088"/>
                </a:lnTo>
                <a:lnTo>
                  <a:pt x="487116" y="604088"/>
                </a:lnTo>
                <a:lnTo>
                  <a:pt x="491222" y="598663"/>
                </a:lnTo>
                <a:lnTo>
                  <a:pt x="500646" y="575284"/>
                </a:lnTo>
                <a:lnTo>
                  <a:pt x="575995" y="575284"/>
                </a:lnTo>
                <a:lnTo>
                  <a:pt x="575995" y="527278"/>
                </a:lnTo>
                <a:lnTo>
                  <a:pt x="500875" y="527278"/>
                </a:lnTo>
                <a:lnTo>
                  <a:pt x="493544" y="507887"/>
                </a:lnTo>
                <a:lnTo>
                  <a:pt x="490545" y="503288"/>
                </a:lnTo>
                <a:close/>
              </a:path>
              <a:path w="576580" h="960119">
                <a:moveTo>
                  <a:pt x="107225" y="172084"/>
                </a:moveTo>
                <a:lnTo>
                  <a:pt x="48006" y="172084"/>
                </a:lnTo>
                <a:lnTo>
                  <a:pt x="69258" y="201040"/>
                </a:lnTo>
                <a:lnTo>
                  <a:pt x="86307" y="232922"/>
                </a:lnTo>
                <a:lnTo>
                  <a:pt x="98724" y="267327"/>
                </a:lnTo>
                <a:lnTo>
                  <a:pt x="106083" y="303847"/>
                </a:lnTo>
                <a:lnTo>
                  <a:pt x="125285" y="465366"/>
                </a:lnTo>
                <a:lnTo>
                  <a:pt x="108096" y="476391"/>
                </a:lnTo>
                <a:lnTo>
                  <a:pt x="93630" y="490745"/>
                </a:lnTo>
                <a:lnTo>
                  <a:pt x="82451" y="507887"/>
                </a:lnTo>
                <a:lnTo>
                  <a:pt x="75120" y="527278"/>
                </a:lnTo>
                <a:lnTo>
                  <a:pt x="126664" y="527278"/>
                </a:lnTo>
                <a:lnTo>
                  <a:pt x="127058" y="526267"/>
                </a:lnTo>
                <a:lnTo>
                  <a:pt x="137702" y="514056"/>
                </a:lnTo>
                <a:lnTo>
                  <a:pt x="151676" y="506119"/>
                </a:lnTo>
                <a:lnTo>
                  <a:pt x="167767" y="503288"/>
                </a:lnTo>
                <a:lnTo>
                  <a:pt x="178177" y="503288"/>
                </a:lnTo>
                <a:lnTo>
                  <a:pt x="154800" y="308648"/>
                </a:lnTo>
                <a:lnTo>
                  <a:pt x="145853" y="257772"/>
                </a:lnTo>
                <a:lnTo>
                  <a:pt x="128739" y="210213"/>
                </a:lnTo>
                <a:lnTo>
                  <a:pt x="107225" y="172084"/>
                </a:lnTo>
                <a:close/>
              </a:path>
              <a:path w="576580" h="960119">
                <a:moveTo>
                  <a:pt x="575995" y="172084"/>
                </a:moveTo>
                <a:lnTo>
                  <a:pt x="528002" y="172084"/>
                </a:lnTo>
                <a:lnTo>
                  <a:pt x="528002" y="527278"/>
                </a:lnTo>
                <a:lnTo>
                  <a:pt x="575995" y="527278"/>
                </a:lnTo>
                <a:lnTo>
                  <a:pt x="575995" y="172084"/>
                </a:lnTo>
                <a:close/>
              </a:path>
              <a:path w="576580" h="960119">
                <a:moveTo>
                  <a:pt x="178177" y="503288"/>
                </a:moveTo>
                <a:lnTo>
                  <a:pt x="167767" y="503288"/>
                </a:lnTo>
                <a:lnTo>
                  <a:pt x="178320" y="504482"/>
                </a:lnTo>
                <a:lnTo>
                  <a:pt x="178177" y="503288"/>
                </a:lnTo>
                <a:close/>
              </a:path>
              <a:path w="576580" h="960119">
                <a:moveTo>
                  <a:pt x="575995" y="72008"/>
                </a:moveTo>
                <a:lnTo>
                  <a:pt x="540004" y="95288"/>
                </a:lnTo>
                <a:lnTo>
                  <a:pt x="502948" y="128186"/>
                </a:lnTo>
                <a:lnTo>
                  <a:pt x="471779" y="166756"/>
                </a:lnTo>
                <a:lnTo>
                  <a:pt x="447257" y="210213"/>
                </a:lnTo>
                <a:lnTo>
                  <a:pt x="430142" y="257772"/>
                </a:lnTo>
                <a:lnTo>
                  <a:pt x="421195" y="308648"/>
                </a:lnTo>
                <a:lnTo>
                  <a:pt x="397675" y="504482"/>
                </a:lnTo>
                <a:lnTo>
                  <a:pt x="408241" y="503288"/>
                </a:lnTo>
                <a:lnTo>
                  <a:pt x="490545" y="503288"/>
                </a:lnTo>
                <a:lnTo>
                  <a:pt x="482366" y="490745"/>
                </a:lnTo>
                <a:lnTo>
                  <a:pt x="467905" y="476391"/>
                </a:lnTo>
                <a:lnTo>
                  <a:pt x="450723" y="465366"/>
                </a:lnTo>
                <a:lnTo>
                  <a:pt x="469925" y="303847"/>
                </a:lnTo>
                <a:lnTo>
                  <a:pt x="477276" y="267327"/>
                </a:lnTo>
                <a:lnTo>
                  <a:pt x="489691" y="232922"/>
                </a:lnTo>
                <a:lnTo>
                  <a:pt x="506742" y="201040"/>
                </a:lnTo>
                <a:lnTo>
                  <a:pt x="528002" y="172084"/>
                </a:lnTo>
                <a:lnTo>
                  <a:pt x="575995" y="172084"/>
                </a:lnTo>
                <a:lnTo>
                  <a:pt x="575995" y="72008"/>
                </a:lnTo>
                <a:close/>
              </a:path>
            </a:pathLst>
          </a:custGeom>
          <a:solidFill>
            <a:srgbClr val="231F2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object 4"/>
          <p:cNvSpPr>
            <a:spLocks/>
          </p:cNvSpPr>
          <p:nvPr/>
        </p:nvSpPr>
        <p:spPr bwMode="auto">
          <a:xfrm>
            <a:off x="1277938" y="576263"/>
            <a:ext cx="76200" cy="674687"/>
          </a:xfrm>
          <a:custGeom>
            <a:avLst/>
            <a:gdLst>
              <a:gd name="T0" fmla="*/ 0 w 75565"/>
              <a:gd name="T1" fmla="*/ 0 h 675005"/>
              <a:gd name="T2" fmla="*/ 92462 w 75565"/>
              <a:gd name="T3" fmla="*/ 0 h 675005"/>
              <a:gd name="T4" fmla="*/ 92462 w 75565"/>
              <a:gd name="T5" fmla="*/ 667098 h 675005"/>
              <a:gd name="T6" fmla="*/ 0 w 75565"/>
              <a:gd name="T7" fmla="*/ 667098 h 675005"/>
              <a:gd name="T8" fmla="*/ 0 w 75565"/>
              <a:gd name="T9" fmla="*/ 0 h 6750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565"/>
              <a:gd name="T16" fmla="*/ 0 h 675005"/>
              <a:gd name="T17" fmla="*/ 75565 w 75565"/>
              <a:gd name="T18" fmla="*/ 675005 h 6750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565" h="675005">
                <a:moveTo>
                  <a:pt x="0" y="0"/>
                </a:moveTo>
                <a:lnTo>
                  <a:pt x="75006" y="0"/>
                </a:lnTo>
                <a:lnTo>
                  <a:pt x="75006" y="675004"/>
                </a:lnTo>
                <a:lnTo>
                  <a:pt x="0" y="675004"/>
                </a:lnTo>
                <a:lnTo>
                  <a:pt x="0" y="0"/>
                </a:lnTo>
                <a:close/>
              </a:path>
            </a:pathLst>
          </a:custGeom>
          <a:solidFill>
            <a:srgbClr val="1762A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object 5"/>
          <p:cNvSpPr>
            <a:spLocks/>
          </p:cNvSpPr>
          <p:nvPr/>
        </p:nvSpPr>
        <p:spPr bwMode="auto">
          <a:xfrm>
            <a:off x="1277938" y="1250950"/>
            <a:ext cx="76200" cy="674688"/>
          </a:xfrm>
          <a:custGeom>
            <a:avLst/>
            <a:gdLst>
              <a:gd name="T0" fmla="*/ 0 w 75565"/>
              <a:gd name="T1" fmla="*/ 0 h 675005"/>
              <a:gd name="T2" fmla="*/ 92462 w 75565"/>
              <a:gd name="T3" fmla="*/ 0 h 675005"/>
              <a:gd name="T4" fmla="*/ 92462 w 75565"/>
              <a:gd name="T5" fmla="*/ 667123 h 675005"/>
              <a:gd name="T6" fmla="*/ 0 w 75565"/>
              <a:gd name="T7" fmla="*/ 667123 h 675005"/>
              <a:gd name="T8" fmla="*/ 0 w 75565"/>
              <a:gd name="T9" fmla="*/ 0 h 6750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565"/>
              <a:gd name="T16" fmla="*/ 0 h 675005"/>
              <a:gd name="T17" fmla="*/ 75565 w 75565"/>
              <a:gd name="T18" fmla="*/ 675005 h 6750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565" h="675005">
                <a:moveTo>
                  <a:pt x="0" y="0"/>
                </a:moveTo>
                <a:lnTo>
                  <a:pt x="75006" y="0"/>
                </a:lnTo>
                <a:lnTo>
                  <a:pt x="75006" y="675004"/>
                </a:lnTo>
                <a:lnTo>
                  <a:pt x="0" y="675004"/>
                </a:lnTo>
                <a:lnTo>
                  <a:pt x="0" y="0"/>
                </a:lnTo>
                <a:close/>
              </a:path>
            </a:pathLst>
          </a:custGeom>
          <a:solidFill>
            <a:srgbClr val="FED628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9550" y="576264"/>
            <a:ext cx="336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ЮСТИЦІЇ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logo_probation_Uk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874" y="1925637"/>
            <a:ext cx="739782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69874" y="5081318"/>
            <a:ext cx="72341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Білгород-Дністровський міськрайонний відділ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філії Державної </a:t>
            </a:r>
            <a:r>
              <a:rPr lang="ru-RU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установи «Центр пробації» 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 </a:t>
            </a:r>
            <a:r>
              <a:rPr lang="uk-UA" sz="2000" b="1" i="1" dirty="0" smtClean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Одеській області 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67701 </a:t>
            </a:r>
            <a:r>
              <a:rPr lang="ru-RU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м. </a:t>
            </a:r>
            <a:r>
              <a:rPr lang="uk-UA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Білгород-Дністровський, </a:t>
            </a:r>
            <a:r>
              <a:rPr lang="uk-UA" sz="2000" b="1" i="1" dirty="0" smtClean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вул</a:t>
            </a:r>
            <a:r>
              <a:rPr lang="uk-UA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 Тімірязєва, 21</a:t>
            </a:r>
            <a:endParaRPr lang="ru-RU" sz="2000" b="1" i="1" dirty="0">
              <a:solidFill>
                <a:srgbClr val="3333C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od1</a:t>
            </a:r>
            <a:r>
              <a:rPr lang="uk-UA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</a:t>
            </a:r>
            <a:r>
              <a:rPr lang="en-US" sz="2000" b="1" i="1" dirty="0">
                <a:solidFill>
                  <a:srgbClr val="3333C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@probation.gov.ua</a:t>
            </a:r>
            <a:endParaRPr lang="uk-UA" sz="2000" b="1" i="1" dirty="0">
              <a:solidFill>
                <a:srgbClr val="3333CC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6692"/>
    </mc:Choice>
    <mc:Fallback xmlns="">
      <p:transition spd="slow" advClick="0" advTm="669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3639" y="1253026"/>
            <a:ext cx="8293995" cy="1155323"/>
          </a:xfrm>
          <a:ln>
            <a:noFill/>
          </a:ln>
        </p:spPr>
        <p:txBody>
          <a:bodyPr>
            <a:normAutofit/>
          </a:bodyPr>
          <a:lstStyle/>
          <a:p>
            <a:r>
              <a:rPr lang="uk-UA" sz="2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І місце за рейтинговою оцінкою діяльності підрозділів філії ДУ «Центр пробації» </a:t>
            </a:r>
            <a:br>
              <a:rPr lang="uk-UA" sz="2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uk-UA" sz="2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в Одеській області</a:t>
            </a:r>
            <a:endParaRPr lang="ru-RU" sz="24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463" y="425128"/>
            <a:ext cx="6177739" cy="1068821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latin typeface="Bookman Old Style" panose="02050604050505020204" pitchFamily="18" charset="0"/>
              </a:rPr>
              <a:t>Організаційна діяльність </a:t>
            </a:r>
            <a:endParaRPr lang="ru-RU" sz="3200" b="1" i="1" dirty="0">
              <a:latin typeface="Bookman Old Style" panose="0205060405050502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7425" y="2751801"/>
            <a:ext cx="1578399" cy="13764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100% кадрове забезпечення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13249" y="2742342"/>
            <a:ext cx="2611356" cy="14464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Партнери залучені до проведення соціально-виховної роботи із </a:t>
            </a:r>
            <a:r>
              <a:rPr lang="uk-UA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суб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’</a:t>
            </a:r>
            <a:r>
              <a:rPr lang="uk-UA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єктами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пробації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7492" y="2771031"/>
            <a:ext cx="2215889" cy="13890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Висвітлення діяльності 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</a:t>
            </a:r>
            <a:r>
              <a:rPr lang="uk-UA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 засобах масової інформації  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                               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5080" y="4659092"/>
            <a:ext cx="373488" cy="15636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волонтери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69379" y="4642390"/>
            <a:ext cx="566670" cy="15636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 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громадських організації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09574" y="4633174"/>
            <a:ext cx="579549" cy="15636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державних організацій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306681" y="4221606"/>
            <a:ext cx="266336" cy="348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809574" y="4246787"/>
            <a:ext cx="218938" cy="386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218927" y="4260585"/>
            <a:ext cx="0" cy="3611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7250807" y="2751803"/>
            <a:ext cx="1725768" cy="13764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Затверджена цільова програма щодо  організаційного забезпечення відділу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4763158" y="4772672"/>
            <a:ext cx="1449132" cy="12404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42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статті розміщенні  на регіональній сторінці  «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FACEBOOK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»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6897151" y="4093752"/>
            <a:ext cx="499627" cy="1667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32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статті на сайтах партнерів 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5424277" y="4176103"/>
            <a:ext cx="225053" cy="445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549002" y="4176103"/>
            <a:ext cx="502506" cy="445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167425" y="4659092"/>
            <a:ext cx="1390207" cy="1265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  <a:r>
              <a:rPr lang="uk-UA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співробітник заохочений керівництвом ДУ «Центр пробації»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852468" y="4188774"/>
            <a:ext cx="0" cy="4138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4190"/>
    </mc:Choice>
    <mc:Fallback xmlns="">
      <p:transition spd="slow" advClick="0" advTm="419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670" y="425129"/>
            <a:ext cx="7997781" cy="1197610"/>
          </a:xfrm>
        </p:spPr>
        <p:txBody>
          <a:bodyPr>
            <a:noAutofit/>
          </a:bodyPr>
          <a:lstStyle/>
          <a:p>
            <a:r>
              <a:rPr lang="uk-UA" sz="2400" b="1" i="1" dirty="0" smtClean="0">
                <a:latin typeface="Bookman Old Style" panose="02050604050505020204" pitchFamily="18" charset="0"/>
              </a:rPr>
              <a:t>Чисельність суб</a:t>
            </a:r>
            <a:r>
              <a:rPr lang="en-US" sz="2400" b="1" i="1" dirty="0" smtClean="0">
                <a:latin typeface="Bookman Old Style" panose="02050604050505020204" pitchFamily="18" charset="0"/>
              </a:rPr>
              <a:t>’</a:t>
            </a:r>
            <a:r>
              <a:rPr lang="uk-UA" sz="2400" b="1" i="1" dirty="0" smtClean="0">
                <a:latin typeface="Bookman Old Style" panose="02050604050505020204" pitchFamily="18" charset="0"/>
              </a:rPr>
              <a:t>єктів пробації за обліками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 rot="20625745">
            <a:off x="421891" y="1762564"/>
            <a:ext cx="2343955" cy="11977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uk-UA" sz="14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Пенітенціарна пробація:</a:t>
            </a:r>
          </a:p>
          <a:p>
            <a:pPr algn="ctr"/>
            <a:r>
              <a:rPr lang="uk-UA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26</a:t>
            </a:r>
            <a:r>
              <a:rPr lang="uk-UA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осіб</a:t>
            </a:r>
          </a:p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 rot="20241056">
            <a:off x="788260" y="4494767"/>
            <a:ext cx="2446987" cy="14866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Засуджених до штрафу:</a:t>
            </a:r>
          </a:p>
          <a:p>
            <a:pPr algn="ctr"/>
            <a:r>
              <a:rPr lang="uk-UA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26</a:t>
            </a:r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осіб 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284137" y="2786448"/>
            <a:ext cx="2395446" cy="143852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Досудова </a:t>
            </a:r>
            <a:r>
              <a:rPr lang="uk-UA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пробація</a:t>
            </a:r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27</a:t>
            </a:r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ухвал суду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 rot="1098317">
            <a:off x="5980109" y="4595322"/>
            <a:ext cx="2588654" cy="142955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Адміністративні стягнення:</a:t>
            </a:r>
          </a:p>
          <a:p>
            <a:pPr algn="ctr"/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39</a:t>
            </a:r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осіб</a:t>
            </a:r>
          </a:p>
        </p:txBody>
      </p:sp>
      <p:sp>
        <p:nvSpPr>
          <p:cNvPr id="19" name="Овал 18"/>
          <p:cNvSpPr/>
          <p:nvPr/>
        </p:nvSpPr>
        <p:spPr>
          <a:xfrm rot="945223">
            <a:off x="6025186" y="1701959"/>
            <a:ext cx="2498501" cy="126831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Наглядова </a:t>
            </a:r>
            <a:r>
              <a:rPr lang="uk-UA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пробація</a:t>
            </a:r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189</a:t>
            </a:r>
            <a:r>
              <a:rPr lang="uk-U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осіб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9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588"/>
    </mc:Choice>
    <mc:Fallback xmlns="">
      <p:transition spd="slow" advClick="0" advTm="358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464" y="425129"/>
            <a:ext cx="6229254" cy="1017306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latin typeface="Bookman Old Style" panose="02050604050505020204" pitchFamily="18" charset="0"/>
              </a:rPr>
              <a:t>Пенітенціарна пробація</a:t>
            </a:r>
            <a:endParaRPr lang="ru-RU" sz="3200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23" y="4051503"/>
            <a:ext cx="3013224" cy="211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2" y="3369270"/>
            <a:ext cx="2941022" cy="197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968321" y="3669270"/>
            <a:ext cx="341753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uk-UA" sz="1400" b="1" i="1" dirty="0">
                <a:solidFill>
                  <a:srgbClr val="7030A0"/>
                </a:solidFill>
                <a:latin typeface="Arial Black" panose="020B0A04020102020204" pitchFamily="34" charset="0"/>
              </a:rPr>
              <a:t>Прийняття участі в </a:t>
            </a:r>
            <a:r>
              <a:rPr lang="uk-UA" sz="14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засіданнях спостережних комісій</a:t>
            </a:r>
            <a:endParaRPr lang="ru-RU" sz="1400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85860" y="6008292"/>
            <a:ext cx="262729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uk-UA" sz="14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Співпраця з органами місцевого самоврядування</a:t>
            </a:r>
            <a:endParaRPr lang="ru-RU" sz="1400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6656" r="4782" b="14325"/>
          <a:stretch/>
        </p:blipFill>
        <p:spPr>
          <a:xfrm>
            <a:off x="3071777" y="4821598"/>
            <a:ext cx="3016793" cy="179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949211" y="5689063"/>
            <a:ext cx="240422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uk-UA" sz="14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Зустріч з родичами засудженого</a:t>
            </a:r>
            <a:endParaRPr lang="ru-RU" sz="1400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07" y="1367497"/>
            <a:ext cx="772614" cy="32605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633" b="1" dirty="0">
                <a:solidFill>
                  <a:srgbClr val="FFFFFF"/>
                </a:solidFill>
                <a:latin typeface="Arial" panose="020B0604020202020204" pitchFamily="34" charset="0"/>
              </a:rPr>
              <a:t>26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69296" y="1353921"/>
            <a:ext cx="3797836" cy="24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  <a:ea typeface="Arial Unicode MS" pitchFamily="32" charset="-128"/>
              </a:rPr>
              <a:t>ОТРИМАНО ЗАПИТІВ ВІД УСТАНОВ ВИКОНАННЯ ПОКАРАНЬ</a:t>
            </a:r>
          </a:p>
        </p:txBody>
      </p:sp>
      <p:sp>
        <p:nvSpPr>
          <p:cNvPr id="13" name="Блок-схема: процесс 33"/>
          <p:cNvSpPr>
            <a:spLocks noChangeArrowheads="1"/>
          </p:cNvSpPr>
          <p:nvPr/>
        </p:nvSpPr>
        <p:spPr bwMode="auto">
          <a:xfrm>
            <a:off x="1242424" y="1831158"/>
            <a:ext cx="816378" cy="261241"/>
          </a:xfrm>
          <a:prstGeom prst="flowChart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42424" y="2072182"/>
            <a:ext cx="816378" cy="27411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(93,7%)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07987" y="1744293"/>
            <a:ext cx="1820345" cy="404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надіслано запитів щодо </a:t>
            </a:r>
          </a:p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можливості проживання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07987" y="2171863"/>
            <a:ext cx="2231701" cy="24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отримано позитивних відповідей</a:t>
            </a:r>
          </a:p>
        </p:txBody>
      </p:sp>
      <p:sp>
        <p:nvSpPr>
          <p:cNvPr id="19" name="Блок-схема: процесс 33"/>
          <p:cNvSpPr>
            <a:spLocks noChangeArrowheads="1"/>
          </p:cNvSpPr>
          <p:nvPr/>
        </p:nvSpPr>
        <p:spPr bwMode="auto">
          <a:xfrm>
            <a:off x="1242424" y="2479975"/>
            <a:ext cx="816378" cy="261241"/>
          </a:xfrm>
          <a:prstGeom prst="flowChart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0" name="Блок-схема: процесс 33"/>
          <p:cNvSpPr>
            <a:spLocks noChangeArrowheads="1"/>
          </p:cNvSpPr>
          <p:nvPr/>
        </p:nvSpPr>
        <p:spPr bwMode="auto">
          <a:xfrm>
            <a:off x="1239779" y="2728519"/>
            <a:ext cx="816378" cy="261241"/>
          </a:xfrm>
          <a:prstGeom prst="flowChartProcess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(100%)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57339" y="2414996"/>
            <a:ext cx="2154136" cy="404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надіслано запитів щодо </a:t>
            </a:r>
          </a:p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можливості працевлаштування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55263" y="2841558"/>
            <a:ext cx="2262070" cy="248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отримано позитивних відповідей</a:t>
            </a:r>
          </a:p>
        </p:txBody>
      </p:sp>
      <p:sp>
        <p:nvSpPr>
          <p:cNvPr id="26" name="Блок-схема: процесс 33"/>
          <p:cNvSpPr>
            <a:spLocks noChangeArrowheads="1"/>
          </p:cNvSpPr>
          <p:nvPr/>
        </p:nvSpPr>
        <p:spPr bwMode="auto">
          <a:xfrm>
            <a:off x="4865938" y="1774145"/>
            <a:ext cx="816378" cy="261241"/>
          </a:xfrm>
          <a:prstGeom prst="flowChart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0" name="Блок-схема: процесс 33"/>
          <p:cNvSpPr>
            <a:spLocks noChangeArrowheads="1"/>
          </p:cNvSpPr>
          <p:nvPr/>
        </p:nvSpPr>
        <p:spPr bwMode="auto">
          <a:xfrm>
            <a:off x="4878501" y="2028176"/>
            <a:ext cx="816378" cy="261241"/>
          </a:xfrm>
          <a:prstGeom prst="flowChartProcess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(100%)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681817" y="1681135"/>
            <a:ext cx="2602031" cy="404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надіслано запитів щодо </a:t>
            </a:r>
          </a:p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соціального патронажу осіб до 35 років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292439" y="2819337"/>
            <a:ext cx="1880316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292439" y="2171863"/>
            <a:ext cx="2019036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5851128" y="2072182"/>
            <a:ext cx="2432720" cy="9155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5694879" y="2081337"/>
            <a:ext cx="2231701" cy="24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отримано позитивних відповідей</a:t>
            </a:r>
          </a:p>
        </p:txBody>
      </p:sp>
      <p:sp>
        <p:nvSpPr>
          <p:cNvPr id="43" name="Блок-схема: процесс 33"/>
          <p:cNvSpPr>
            <a:spLocks noChangeArrowheads="1"/>
          </p:cNvSpPr>
          <p:nvPr/>
        </p:nvSpPr>
        <p:spPr bwMode="auto">
          <a:xfrm>
            <a:off x="4865439" y="2486545"/>
            <a:ext cx="816378" cy="261241"/>
          </a:xfrm>
          <a:prstGeom prst="flowChart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4" name="Блок-схема: процесс 33"/>
          <p:cNvSpPr>
            <a:spLocks noChangeArrowheads="1"/>
          </p:cNvSpPr>
          <p:nvPr/>
        </p:nvSpPr>
        <p:spPr bwMode="auto">
          <a:xfrm>
            <a:off x="4865439" y="2735832"/>
            <a:ext cx="816378" cy="261241"/>
          </a:xfrm>
          <a:prstGeom prst="flowChartProcess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(100%)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423030" y="2338830"/>
            <a:ext cx="2775397" cy="560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надіслано запитів щодо </a:t>
            </a:r>
          </a:p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влаштування до спецустанов для </a:t>
            </a:r>
            <a:r>
              <a:rPr lang="uk-UA" altLang="uk-UA" sz="1090" b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звільнених осіб </a:t>
            </a: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старше 35 років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5851128" y="2859139"/>
            <a:ext cx="2432720" cy="7313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5810158" y="2866452"/>
            <a:ext cx="2231701" cy="24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отримано позитивних відповідей</a:t>
            </a:r>
          </a:p>
        </p:txBody>
      </p:sp>
    </p:spTree>
    <p:extLst>
      <p:ext uri="{BB962C8B-B14F-4D97-AF65-F5344CB8AC3E}">
        <p14:creationId xmlns:p14="http://schemas.microsoft.com/office/powerpoint/2010/main" val="12925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4407"/>
    </mc:Choice>
    <mc:Fallback xmlns="">
      <p:transition spd="slow" advClick="0" advTm="440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464" y="425129"/>
            <a:ext cx="5933040" cy="735531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latin typeface="Bookman Old Style" panose="02050604050505020204" pitchFamily="18" charset="0"/>
              </a:rPr>
              <a:t>Досудова пробація</a:t>
            </a:r>
            <a:endParaRPr lang="ru-RU" sz="3200" b="1" i="1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051" r="2767"/>
          <a:stretch/>
        </p:blipFill>
        <p:spPr>
          <a:xfrm>
            <a:off x="280114" y="3595224"/>
            <a:ext cx="2962141" cy="2859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5531521" y="3633879"/>
            <a:ext cx="321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Проведення  психологічної  роботи з обвинуваченим 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6992" y="5139322"/>
            <a:ext cx="2125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Робота фахівця відділу пробації з обвинуваченим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39" y="4370545"/>
            <a:ext cx="3219719" cy="2300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Блок-схема: процесс 33"/>
          <p:cNvSpPr>
            <a:spLocks noChangeArrowheads="1"/>
          </p:cNvSpPr>
          <p:nvPr/>
        </p:nvSpPr>
        <p:spPr bwMode="auto">
          <a:xfrm>
            <a:off x="2787837" y="1252139"/>
            <a:ext cx="653102" cy="220149"/>
          </a:xfrm>
          <a:prstGeom prst="flowChartProcess">
            <a:avLst/>
          </a:prstGeom>
          <a:solidFill>
            <a:srgbClr val="3333CC">
              <a:lumMod val="50000"/>
            </a:srgbClr>
          </a:solidFill>
          <a:ln>
            <a:noFill/>
          </a:ln>
          <a:extLst/>
        </p:spPr>
        <p:txBody>
          <a:bodyPr lIns="0" tIns="0" rIns="0" bIns="0" anchor="ctr"/>
          <a:lstStyle/>
          <a:p>
            <a:pPr marL="0" marR="0" lvl="0" indent="0" algn="ctr" defTabSz="407526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uk-UA" altLang="uk-UA" sz="163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443503" y="1222091"/>
            <a:ext cx="3352200" cy="235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de-DE" altLang="uk-UA" sz="998" b="1" dirty="0">
                <a:solidFill>
                  <a:srgbClr val="000000"/>
                </a:solidFill>
                <a:latin typeface="Calibri" panose="020F0502020204030204" pitchFamily="34" charset="0"/>
              </a:rPr>
              <a:t>УХВАЛ СУДУ ЩОДО СКЛАДЕННЯ ДОСУДОВОЇ ДОПОВІДІ  </a:t>
            </a:r>
          </a:p>
        </p:txBody>
      </p:sp>
      <p:sp>
        <p:nvSpPr>
          <p:cNvPr id="23" name="Блок-схема: процесс 33"/>
          <p:cNvSpPr>
            <a:spLocks noChangeArrowheads="1"/>
          </p:cNvSpPr>
          <p:nvPr/>
        </p:nvSpPr>
        <p:spPr bwMode="auto">
          <a:xfrm>
            <a:off x="2513020" y="1653171"/>
            <a:ext cx="653102" cy="220149"/>
          </a:xfrm>
          <a:prstGeom prst="flowChart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42609" y="3291943"/>
            <a:ext cx="458780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100</a:t>
            </a:r>
            <a:endParaRPr lang="uk-UA" altLang="uk-UA" sz="127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83488" y="1881921"/>
            <a:ext cx="1312470" cy="481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907" b="1" dirty="0">
                <a:solidFill>
                  <a:srgbClr val="333333"/>
                </a:solidFill>
                <a:latin typeface="Calibri" panose="020F0502020204030204" pitchFamily="34" charset="0"/>
              </a:rPr>
              <a:t>ПІДГОТОВЛЕНО </a:t>
            </a:r>
          </a:p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907" b="1" dirty="0">
                <a:solidFill>
                  <a:srgbClr val="333333"/>
                </a:solidFill>
                <a:latin typeface="Calibri" panose="020F0502020204030204" pitchFamily="34" charset="0"/>
              </a:rPr>
              <a:t>ДОСУДОВИХ ДОПОВІДЕЙ</a:t>
            </a:r>
          </a:p>
        </p:txBody>
      </p:sp>
      <p:sp>
        <p:nvSpPr>
          <p:cNvPr id="26" name="Блок-схема: процесс 33"/>
          <p:cNvSpPr>
            <a:spLocks noChangeArrowheads="1"/>
          </p:cNvSpPr>
          <p:nvPr/>
        </p:nvSpPr>
        <p:spPr bwMode="auto">
          <a:xfrm>
            <a:off x="3166122" y="1653171"/>
            <a:ext cx="653102" cy="220149"/>
          </a:xfrm>
          <a:prstGeom prst="flowChartProcess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27" name="Блок-схема: процесс 33"/>
          <p:cNvSpPr>
            <a:spLocks noChangeArrowheads="1"/>
          </p:cNvSpPr>
          <p:nvPr/>
        </p:nvSpPr>
        <p:spPr bwMode="auto">
          <a:xfrm>
            <a:off x="2513020" y="2381019"/>
            <a:ext cx="653102" cy="220149"/>
          </a:xfrm>
          <a:prstGeom prst="flowChart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26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225591" y="3291943"/>
            <a:ext cx="692817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96,3 %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225591" y="3291943"/>
            <a:ext cx="692817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96,3 %</a:t>
            </a:r>
          </a:p>
        </p:txBody>
      </p:sp>
      <p:sp>
        <p:nvSpPr>
          <p:cNvPr id="30" name="Блок-схема: процесс 33"/>
          <p:cNvSpPr>
            <a:spLocks noChangeArrowheads="1"/>
          </p:cNvSpPr>
          <p:nvPr/>
        </p:nvSpPr>
        <p:spPr bwMode="auto">
          <a:xfrm>
            <a:off x="3166122" y="2381019"/>
            <a:ext cx="653102" cy="220149"/>
          </a:xfrm>
          <a:prstGeom prst="flowChartProcess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96,3 %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483488" y="2608729"/>
            <a:ext cx="1339406" cy="741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907" b="1" dirty="0">
                <a:solidFill>
                  <a:srgbClr val="333333"/>
                </a:solidFill>
                <a:latin typeface="Calibri" panose="020F0502020204030204" pitchFamily="34" charset="0"/>
              </a:rPr>
              <a:t>З ВИСНОВКОМ ПРО МОЖЛИВІСТЬ</a:t>
            </a:r>
          </a:p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907" b="1" dirty="0">
                <a:solidFill>
                  <a:srgbClr val="333333"/>
                </a:solidFill>
                <a:latin typeface="Calibri" panose="020F0502020204030204" pitchFamily="34" charset="0"/>
              </a:rPr>
              <a:t> ВИПРАВЛЕНН</a:t>
            </a:r>
            <a:r>
              <a:rPr lang="uk-UA" altLang="uk-UA" sz="907" b="1" dirty="0">
                <a:solidFill>
                  <a:srgbClr val="333333"/>
                </a:solidFill>
                <a:latin typeface="Calibri" panose="020F0502020204030204" pitchFamily="34" charset="0"/>
              </a:rPr>
              <a:t>Я БЕЗ ОБМЕЖЕННЯ АБО ПОЗБАВЛЕННЯ ВОЛІ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094" y="1633362"/>
            <a:ext cx="615013" cy="33530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932654" y="1852875"/>
            <a:ext cx="2208727" cy="481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de-DE" altLang="uk-UA" sz="907" b="1" dirty="0">
                <a:solidFill>
                  <a:srgbClr val="333333"/>
                </a:solidFill>
                <a:latin typeface="Calibri" panose="020F0502020204030204" pitchFamily="34" charset="0"/>
              </a:rPr>
              <a:t>ПІДГОТОВЛЕНО ДОСУДОВИХ ДОПОВІДЕЙ ЗА УЧАСТЮ</a:t>
            </a:r>
          </a:p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de-DE" altLang="uk-UA" sz="907" b="1" dirty="0">
                <a:solidFill>
                  <a:srgbClr val="333333"/>
                </a:solidFill>
                <a:latin typeface="Calibri" panose="020F0502020204030204" pitchFamily="34" charset="0"/>
              </a:rPr>
              <a:t>ОБВИНУВАЧЕНОГО</a:t>
            </a:r>
            <a:endParaRPr lang="de-DE" altLang="uk-UA" sz="726" b="1" dirty="0">
              <a:solidFill>
                <a:srgbClr val="333333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270" y="3261345"/>
            <a:ext cx="597460" cy="33530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4342609" y="3291943"/>
            <a:ext cx="458780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100</a:t>
            </a:r>
            <a:endParaRPr lang="uk-UA" altLang="uk-UA" sz="127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037017" y="1676733"/>
            <a:ext cx="621359" cy="1997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70" dirty="0" smtClean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ru-RU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422005" y="2457244"/>
            <a:ext cx="615012" cy="2381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7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014747" y="2457244"/>
            <a:ext cx="643629" cy="2381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70" dirty="0" smtClean="0">
                <a:latin typeface="Arial" panose="020B0604020202020204" pitchFamily="34" charset="0"/>
                <a:cs typeface="Arial" panose="020B0604020202020204" pitchFamily="34" charset="0"/>
              </a:rPr>
              <a:t>74%</a:t>
            </a:r>
            <a:endParaRPr lang="ru-RU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41701" y="2786885"/>
            <a:ext cx="1841673" cy="35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uk-UA" altLang="uk-UA" sz="907" b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ВЗЯТО УЧАСТЬ У ПІДГОТОВЧОМУ СУДОВОМУ ЗАСІДАННІ </a:t>
            </a:r>
            <a:endParaRPr lang="de-DE" altLang="uk-UA" sz="907" b="1" dirty="0">
              <a:solidFill>
                <a:srgbClr val="33333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929"/>
    </mc:Choice>
    <mc:Fallback xmlns="">
      <p:transition spd="slow" advClick="0" advTm="392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1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464" y="425129"/>
            <a:ext cx="5933040" cy="862758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latin typeface="Bookman Old Style" panose="02050604050505020204" pitchFamily="18" charset="0"/>
              </a:rPr>
              <a:t>Наглядова </a:t>
            </a:r>
            <a:r>
              <a:rPr lang="uk-UA" sz="3200" b="1" i="1" dirty="0" err="1" smtClean="0">
                <a:latin typeface="Bookman Old Style" panose="02050604050505020204" pitchFamily="18" charset="0"/>
              </a:rPr>
              <a:t>пробація</a:t>
            </a:r>
            <a:endParaRPr lang="ru-RU" sz="3200" b="1" i="1" dirty="0">
              <a:latin typeface="Bookman Old Style" panose="0205060405050502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42609" y="3291943"/>
            <a:ext cx="458780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100</a:t>
            </a:r>
            <a:endParaRPr lang="uk-UA" altLang="uk-UA" sz="127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25591" y="3291943"/>
            <a:ext cx="692817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96,3 %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225591" y="3291943"/>
            <a:ext cx="692817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96,3 %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270475" y="3291943"/>
            <a:ext cx="603049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100%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270" y="3261345"/>
            <a:ext cx="597460" cy="33530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4342609" y="3291943"/>
            <a:ext cx="458780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100</a:t>
            </a:r>
            <a:endParaRPr lang="uk-UA" altLang="uk-UA" sz="127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2648" y="3265975"/>
            <a:ext cx="418704" cy="326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633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14</a:t>
            </a:r>
            <a:endParaRPr lang="uk-UA" altLang="uk-UA" sz="1633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" name="Блок-схема: процесс 33"/>
          <p:cNvSpPr>
            <a:spLocks noChangeArrowheads="1"/>
          </p:cNvSpPr>
          <p:nvPr/>
        </p:nvSpPr>
        <p:spPr bwMode="auto">
          <a:xfrm>
            <a:off x="2292440" y="1243791"/>
            <a:ext cx="1365160" cy="333138"/>
          </a:xfrm>
          <a:prstGeom prst="flowChartProcess">
            <a:avLst/>
          </a:prstGeom>
          <a:solidFill>
            <a:srgbClr val="3333CC">
              <a:lumMod val="50000"/>
            </a:srgbClr>
          </a:solidFill>
          <a:ln>
            <a:noFill/>
          </a:ln>
          <a:extLst/>
        </p:spPr>
        <p:txBody>
          <a:bodyPr lIns="0" tIns="0" rIns="0" bIns="0" anchor="ctr"/>
          <a:lstStyle/>
          <a:p>
            <a:pPr marL="0" marR="0" lvl="0" indent="0" algn="ctr" defTabSz="407526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uk-UA" altLang="uk-UA" sz="163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134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92440" y="1702464"/>
            <a:ext cx="1365160" cy="559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de-DE" altLang="uk-UA" sz="1089" b="1" dirty="0">
                <a:solidFill>
                  <a:srgbClr val="000000"/>
                </a:solidFill>
              </a:rPr>
              <a:t>ПЕРЕБУВАЄ НА ОБЛІКУ </a:t>
            </a:r>
          </a:p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de-DE" altLang="uk-UA" sz="1089" b="1" dirty="0">
                <a:solidFill>
                  <a:srgbClr val="000000"/>
                </a:solidFill>
              </a:rPr>
              <a:t>ЗАСУДЖЕНИХ</a:t>
            </a:r>
          </a:p>
        </p:txBody>
      </p:sp>
      <p:sp>
        <p:nvSpPr>
          <p:cNvPr id="46" name="Блок-схема: процесс 33"/>
          <p:cNvSpPr>
            <a:spLocks noChangeArrowheads="1"/>
          </p:cNvSpPr>
          <p:nvPr/>
        </p:nvSpPr>
        <p:spPr bwMode="auto">
          <a:xfrm>
            <a:off x="2090559" y="2395591"/>
            <a:ext cx="854983" cy="296356"/>
          </a:xfrm>
          <a:prstGeom prst="flowChart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43411" y="3291943"/>
            <a:ext cx="457176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4,5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0338" y="4154632"/>
            <a:ext cx="966676" cy="27411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7</a:t>
            </a:r>
            <a:endParaRPr lang="uk-UA" altLang="uk-UA" sz="127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45541" y="2395589"/>
            <a:ext cx="1000902" cy="289042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70" b="1" dirty="0" smtClean="0">
                <a:latin typeface="Arial" panose="020B0604020202020204" pitchFamily="34" charset="0"/>
                <a:cs typeface="Arial" panose="020B0604020202020204" pitchFamily="34" charset="0"/>
              </a:rPr>
              <a:t>4,5%</a:t>
            </a:r>
            <a:endParaRPr lang="ru-RU" sz="12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01758" y="2766002"/>
            <a:ext cx="1626693" cy="1028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1090" b="1" dirty="0">
                <a:solidFill>
                  <a:srgbClr val="333333"/>
                </a:solidFill>
                <a:cs typeface="Arial" panose="020B0604020202020204" pitchFamily="34" charset="0"/>
              </a:rPr>
              <a:t>ЗАСУДЖЕНИХ У ВИДІ ПОЗБАВЛЕННЯ ПРАВА ОБІЙМАТИ ПЕВНІ ПОСАДИ АБО ЗАЙМАТИСЯ ПЕВНОЮ ДІЯЛЬНІСТЮ</a:t>
            </a:r>
          </a:p>
        </p:txBody>
      </p:sp>
      <p:sp>
        <p:nvSpPr>
          <p:cNvPr id="47" name="Блок-схема: процесс 33"/>
          <p:cNvSpPr>
            <a:spLocks noChangeArrowheads="1"/>
          </p:cNvSpPr>
          <p:nvPr/>
        </p:nvSpPr>
        <p:spPr bwMode="auto">
          <a:xfrm>
            <a:off x="2093385" y="3868414"/>
            <a:ext cx="886278" cy="274114"/>
          </a:xfrm>
          <a:prstGeom prst="flowChart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116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36845" y="3868415"/>
            <a:ext cx="975847" cy="274114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86,56%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54086" y="4285415"/>
            <a:ext cx="1851241" cy="560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  <a:t>ЗВІЛЬНЕНІ  ВІД ВІДБУВАННЯ ПОКАРАННЯ </a:t>
            </a:r>
            <a:b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  <a:t>З ВИПРОБУВАННЯМ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23400" y="1243791"/>
            <a:ext cx="1354067" cy="32605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633" b="1" dirty="0">
                <a:solidFill>
                  <a:srgbClr val="FFFFFF"/>
                </a:solidFill>
                <a:latin typeface="Arial" panose="020B0604020202020204" pitchFamily="34" charset="0"/>
              </a:rPr>
              <a:t>215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128617" y="1702464"/>
            <a:ext cx="2073231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de-DE" altLang="uk-UA" sz="1089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ПРОЙШЛО ПО ОБЛІКУ ЗАСУДЖЕНИХ</a:t>
            </a:r>
            <a:endParaRPr lang="de-DE" altLang="uk-UA" sz="1089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80338" y="2361823"/>
            <a:ext cx="991673" cy="2762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67103" y="3305856"/>
            <a:ext cx="979555" cy="27411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0" name="Блок-схема: процесс 33"/>
          <p:cNvSpPr>
            <a:spLocks noChangeArrowheads="1"/>
          </p:cNvSpPr>
          <p:nvPr/>
        </p:nvSpPr>
        <p:spPr bwMode="auto">
          <a:xfrm>
            <a:off x="6272011" y="2361823"/>
            <a:ext cx="877846" cy="276230"/>
          </a:xfrm>
          <a:prstGeom prst="flowChartProcess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3%</a:t>
            </a:r>
          </a:p>
        </p:txBody>
      </p:sp>
      <p:sp>
        <p:nvSpPr>
          <p:cNvPr id="19" name="Прямоугольник 18"/>
          <p:cNvSpPr/>
          <p:nvPr/>
        </p:nvSpPr>
        <p:spPr>
          <a:xfrm rot="10800000" flipH="1" flipV="1">
            <a:off x="5400189" y="2766002"/>
            <a:ext cx="1683849" cy="404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ЗАСУДЖЕНИХ У ВИДІ ГРОМАДСЬКИХ РОБІТ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33981" y="3291943"/>
            <a:ext cx="276037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227226" y="3299559"/>
            <a:ext cx="902843" cy="27411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0,7 %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548668" y="3709186"/>
            <a:ext cx="1535370" cy="404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109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ЗАСУДЖЕНИХ</a:t>
            </a:r>
            <a:r>
              <a:rPr lang="ru-RU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 У ВИДІ ВИПРАВНИХ РОБІТ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4433981" y="3291943"/>
            <a:ext cx="276037" cy="274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227226" y="4154631"/>
            <a:ext cx="889964" cy="2862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70" dirty="0" smtClean="0">
                <a:latin typeface="Arial" panose="020B0604020202020204" pitchFamily="34" charset="0"/>
                <a:cs typeface="Arial" panose="020B0604020202020204" pitchFamily="34" charset="0"/>
              </a:rPr>
              <a:t>3,25%</a:t>
            </a:r>
            <a:endParaRPr lang="ru-RU" sz="12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474594" y="4550458"/>
            <a:ext cx="1570597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09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ЗАСУДЖЕНІ </a:t>
            </a:r>
            <a:r>
              <a:rPr lang="uk-UA" sz="1090" b="1" dirty="0">
                <a:solidFill>
                  <a:srgbClr val="000000"/>
                </a:solidFill>
                <a:cs typeface="Arial" panose="020B0604020202020204" pitchFamily="34" charset="0"/>
              </a:rPr>
              <a:t>ДО ПОКАРАННЯ У ВИДІ ШТРАФУ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1857848" y="5314547"/>
            <a:ext cx="584700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Блок-схема: процесс 33"/>
          <p:cNvSpPr>
            <a:spLocks noChangeArrowheads="1"/>
          </p:cNvSpPr>
          <p:nvPr/>
        </p:nvSpPr>
        <p:spPr bwMode="auto">
          <a:xfrm>
            <a:off x="1239351" y="5631506"/>
            <a:ext cx="846286" cy="235479"/>
          </a:xfrm>
          <a:prstGeom prst="flowChartProcess">
            <a:avLst/>
          </a:prstGeom>
          <a:solidFill>
            <a:srgbClr val="B51B1B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62" name="Блок-схема: процесс 33"/>
          <p:cNvSpPr>
            <a:spLocks noChangeArrowheads="1"/>
          </p:cNvSpPr>
          <p:nvPr/>
        </p:nvSpPr>
        <p:spPr bwMode="auto">
          <a:xfrm>
            <a:off x="2067786" y="5636036"/>
            <a:ext cx="975846" cy="235479"/>
          </a:xfrm>
          <a:prstGeom prst="flowChartProcess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0%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1193760" y="5877901"/>
            <a:ext cx="1567041" cy="71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  <a:t>ЗАСУДЖЕНИХ ЗА УХИЛЕННЯ </a:t>
            </a:r>
            <a:b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  <a:t>ВІД </a:t>
            </a:r>
            <a:r>
              <a:rPr lang="ru-RU" altLang="uk-UA" sz="109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ВІДБУВАННЯ ПОКАРАННЯ</a:t>
            </a:r>
            <a:endParaRPr lang="ru-RU" altLang="uk-UA" sz="109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Блок-схема: процесс 33"/>
          <p:cNvSpPr>
            <a:spLocks noChangeArrowheads="1"/>
          </p:cNvSpPr>
          <p:nvPr/>
        </p:nvSpPr>
        <p:spPr bwMode="auto">
          <a:xfrm>
            <a:off x="6174215" y="5622236"/>
            <a:ext cx="920356" cy="233882"/>
          </a:xfrm>
          <a:prstGeom prst="flowChartProcess">
            <a:avLst/>
          </a:prstGeom>
          <a:solidFill>
            <a:srgbClr val="B51B1B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65" name="Блок-схема: процесс 33"/>
          <p:cNvSpPr>
            <a:spLocks noChangeArrowheads="1"/>
          </p:cNvSpPr>
          <p:nvPr/>
        </p:nvSpPr>
        <p:spPr bwMode="auto">
          <a:xfrm>
            <a:off x="7079440" y="5616607"/>
            <a:ext cx="920082" cy="230164"/>
          </a:xfrm>
          <a:prstGeom prst="flowChartProcess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07526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altLang="uk-UA" sz="1270" b="1" dirty="0">
                <a:solidFill>
                  <a:srgbClr val="FFFFFF"/>
                </a:solidFill>
                <a:latin typeface="Arial" panose="020B0604020202020204" pitchFamily="34" charset="0"/>
              </a:rPr>
              <a:t>0%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660322" y="5886084"/>
            <a:ext cx="2769738" cy="71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ЗАСУДЖЕНИХ, ЯКІ ВЧИНИЛИ ПОВТОРНІ ЗЛОЧИНИ</a:t>
            </a:r>
            <a:r>
              <a:rPr lang="en-US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 </a:t>
            </a: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ПІСЛЯ ОЗНАЙОМЛЕННЯ З </a:t>
            </a:r>
            <a:r>
              <a:rPr lang="uk-UA" altLang="uk-UA" sz="1090" b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ПОРЯДКОМ І </a:t>
            </a:r>
            <a:r>
              <a:rPr lang="uk-UA" altLang="uk-UA" sz="1090" b="1" dirty="0">
                <a:solidFill>
                  <a:srgbClr val="333333"/>
                </a:solidFill>
                <a:latin typeface="Calibri" panose="020F0502020204030204" pitchFamily="34" charset="0"/>
              </a:rPr>
              <a:t>УМОВАМИ ВІДБУВАННЯ ПОКАРАННЯ</a:t>
            </a:r>
          </a:p>
        </p:txBody>
      </p:sp>
      <p:sp>
        <p:nvSpPr>
          <p:cNvPr id="53" name="Блок-схема: процесс 33"/>
          <p:cNvSpPr>
            <a:spLocks noChangeArrowheads="1"/>
          </p:cNvSpPr>
          <p:nvPr/>
        </p:nvSpPr>
        <p:spPr bwMode="auto">
          <a:xfrm>
            <a:off x="3758741" y="5624286"/>
            <a:ext cx="720000" cy="242699"/>
          </a:xfrm>
          <a:prstGeom prst="flowChartProcess">
            <a:avLst/>
          </a:prstGeom>
          <a:solidFill>
            <a:srgbClr val="B51B1B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uk-UA" sz="14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uk-UA" altLang="uk-UA" sz="1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5" name="Блок-схема: процесс 33"/>
          <p:cNvSpPr>
            <a:spLocks noChangeArrowheads="1"/>
          </p:cNvSpPr>
          <p:nvPr/>
        </p:nvSpPr>
        <p:spPr bwMode="auto">
          <a:xfrm>
            <a:off x="4477448" y="5624286"/>
            <a:ext cx="720000" cy="242699"/>
          </a:xfrm>
          <a:prstGeom prst="flowChartProcess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uk-UA" altLang="uk-UA" sz="14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1.5 %</a:t>
            </a:r>
            <a:endParaRPr lang="uk-UA" altLang="uk-UA" sz="1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4412" y="5891019"/>
            <a:ext cx="1803974" cy="71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  <a:t>СКАСОВАНО ЗВІЛЬНЕННЯ </a:t>
            </a:r>
            <a:b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  <a:t>ВІД ВІДБУВАННЯ ПОКАРАННЯ </a:t>
            </a:r>
          </a:p>
          <a:p>
            <a:pPr lvl="0"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uk-UA" sz="1090" b="1" dirty="0">
                <a:solidFill>
                  <a:srgbClr val="000000"/>
                </a:solidFill>
                <a:latin typeface="Calibri" panose="020F0502020204030204" pitchFamily="34" charset="0"/>
              </a:rPr>
              <a:t>З ВИПРОБУВАННЯМ</a:t>
            </a:r>
          </a:p>
        </p:txBody>
      </p:sp>
    </p:spTree>
    <p:extLst>
      <p:ext uri="{BB962C8B-B14F-4D97-AF65-F5344CB8AC3E}">
        <p14:creationId xmlns:p14="http://schemas.microsoft.com/office/powerpoint/2010/main" val="8115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4273"/>
    </mc:Choice>
    <mc:Fallback xmlns="">
      <p:transition spd="slow" advClick="0" advTm="427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7736" y="437882"/>
            <a:ext cx="7405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соціально-виховної роботи проводяться </a:t>
            </a:r>
            <a:br>
              <a:rPr lang="uk-UA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групові та індивідуальні заходи </a:t>
            </a:r>
            <a:br>
              <a:rPr lang="uk-UA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психологічного та соціального </a:t>
            </a:r>
            <a:r>
              <a:rPr lang="uk-UA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спрямування</a:t>
            </a:r>
            <a:endParaRPr lang="ru-RU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89" y="1508439"/>
            <a:ext cx="2710741" cy="42226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6063" y="3909674"/>
            <a:ext cx="30136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4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Формування у засуджених рефлексії, правового світогляду та правової свідомості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708" y="1508439"/>
            <a:ext cx="2792210" cy="46028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25591" y="1799094"/>
            <a:ext cx="27496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400" b="1" i="1" dirty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Мотивування особи до зміни девіантної поведінки та розвиток нової більш конструктивної поведінки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463" y="4052671"/>
            <a:ext cx="3139712" cy="49930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230181" y="4386727"/>
            <a:ext cx="27882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400" b="1" i="1" dirty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Набуття у суб</a:t>
            </a:r>
            <a:r>
              <a:rPr lang="en-US" sz="1400" b="1" i="1" dirty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400" b="1" i="1" dirty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єктів пробації навичок  ведення  конструктивного діалогу і ефективного вирішення повсякденних проблем життєдіяльності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622"/>
    </mc:Choice>
    <mc:Fallback xmlns="">
      <p:transition spd="slow" advClick="0" advTm="362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0761" y="234134"/>
            <a:ext cx="740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Проведення групових  заходів із залученням партнерів </a:t>
            </a:r>
            <a:endParaRPr lang="ru-RU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18401"/>
            <a:ext cx="2542881" cy="2318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03701" y="742377"/>
            <a:ext cx="3979146" cy="6188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Білгород-Дністровський міськрайонний центр зайнятості;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Білгород-Дністровський міський центр соціальних служб сім’ї, дітей та молоді</a:t>
            </a:r>
            <a:r>
              <a:rPr lang="uk-UA" sz="1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Білгород-Дністровський </a:t>
            </a:r>
            <a:r>
              <a:rPr lang="uk-UA" sz="1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районний </a:t>
            </a: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центр соціальних служб сім’ї, дітей та молоді</a:t>
            </a:r>
            <a:r>
              <a:rPr lang="uk-UA" sz="1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ВНКЗ «</a:t>
            </a:r>
            <a:r>
              <a:rPr lang="uk-UA" sz="1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Білгород-Дністровське педагогічне </a:t>
            </a: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училище</a:t>
            </a:r>
            <a:r>
              <a:rPr lang="uk-UA" sz="1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»;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Управління соціальної політики </a:t>
            </a:r>
            <a:r>
              <a:rPr lang="uk-UA" sz="1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Білгород-Дністровської міської ради;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 smtClean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Білгород-Дністровське </a:t>
            </a: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бюро правової допомоги;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КУ «Білгород-Дністровський краєзнавчий музей»;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Одеський Благодійний фонд «Шлях додому»;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Громадський рух «Віра, Надія, Любов»;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КЗ «Спорт для всіх»;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КНП «Білгород-Дністровська центральна районна лікарня»;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uk-UA" sz="1200" b="1" i="1" dirty="0">
                <a:solidFill>
                  <a:srgbClr val="7030A0"/>
                </a:solidFill>
                <a:latin typeface="Bookman Old Style" panose="02050604050505020204" pitchFamily="18" charset="0"/>
                <a:ea typeface="Arial Unicode MS" panose="020B0604020202020204" pitchFamily="34" charset="-128"/>
              </a:rPr>
              <a:t>КНП «Білгород-Дністровська міська багатопрофільна лікарня»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613806"/>
            <a:ext cx="2592637" cy="227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56" y="2296750"/>
            <a:ext cx="2679580" cy="226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82" y="4606248"/>
            <a:ext cx="2742411" cy="215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64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4082"/>
    </mc:Choice>
    <mc:Fallback xmlns="">
      <p:transition spd="slow" advClick="0" advTm="408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0157" y="316619"/>
            <a:ext cx="726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Здійснення заходів щодо подолання 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криміногенних потреб у неповнолітніх</a:t>
            </a:r>
            <a:endParaRPr lang="ru-RU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0326" y="1397793"/>
            <a:ext cx="4790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Проведено 5 днів контролю та спільних дій із залученням суб</a:t>
            </a:r>
            <a:r>
              <a:rPr lang="en-US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’</a:t>
            </a:r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єктами соціальної роботи та відділу ювенальної привенції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582" y="2422444"/>
            <a:ext cx="3296991" cy="2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78038" y="3666938"/>
            <a:ext cx="4224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Проведення групових заходів в рамках програм: «Життєві навички», «Вибір до змін», «Сходинки». </a:t>
            </a:r>
            <a:endParaRPr lang="ru-RU" sz="14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60" y="4479141"/>
            <a:ext cx="3296991" cy="230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4559120"/>
            <a:ext cx="3438660" cy="211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" y="1162576"/>
            <a:ext cx="3039414" cy="2371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5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3981"/>
    </mc:Choice>
    <mc:Fallback xmlns="">
      <p:transition spd="slow" advClick="0" advTm="398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831</Words>
  <Application>Microsoft Office PowerPoint</Application>
  <PresentationFormat>Экран (4:3)</PresentationFormat>
  <Paragraphs>206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Arial Unicode MS</vt:lpstr>
      <vt:lpstr>Bookman Old Style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І місце за рейтинговою оцінкою діяльності підрозділів філії ДУ «Центр пробації»  в Одеській області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Asus</cp:lastModifiedBy>
  <cp:revision>132</cp:revision>
  <dcterms:created xsi:type="dcterms:W3CDTF">2014-11-21T11:00:06Z</dcterms:created>
  <dcterms:modified xsi:type="dcterms:W3CDTF">2019-08-21T08:32:53Z</dcterms:modified>
</cp:coreProperties>
</file>