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83.png" ContentType="image/png"/>
  <Override PartName="/ppt/media/image81.jpeg" ContentType="image/jpeg"/>
  <Override PartName="/ppt/media/image78.jpeg" ContentType="image/jpeg"/>
  <Override PartName="/ppt/media/image77.png" ContentType="image/png"/>
  <Override PartName="/ppt/media/image73.jpeg" ContentType="image/jpeg"/>
  <Override PartName="/ppt/media/image30.jpeg" ContentType="image/jpeg"/>
  <Override PartName="/ppt/media/image19.jpeg" ContentType="image/jpeg"/>
  <Override PartName="/ppt/media/image12.png" ContentType="image/png"/>
  <Override PartName="/ppt/media/hdphoto6.wdp" ContentType="image/vnd.ms-photo"/>
  <Override PartName="/ppt/media/image5.png" ContentType="image/png"/>
  <Override PartName="/ppt/media/image4.png" ContentType="image/png"/>
  <Override PartName="/ppt/media/image3.png" ContentType="image/png"/>
  <Override PartName="/ppt/media/image6.png" ContentType="image/png"/>
  <Override PartName="/ppt/media/image71.jpeg" ContentType="image/jpeg"/>
  <Override PartName="/ppt/media/image29.jpeg" ContentType="image/jpeg"/>
  <Override PartName="/ppt/media/image26.png" ContentType="image/png"/>
  <Override PartName="/ppt/media/hdphoto4.wdp" ContentType="image/vnd.ms-photo"/>
  <Override PartName="/ppt/media/image76.jpeg" ContentType="image/jpeg"/>
  <Override PartName="/ppt/media/image10.png" ContentType="image/png"/>
  <Override PartName="/ppt/media/image35.png" ContentType="image/png"/>
  <Override PartName="/ppt/media/image25.jpeg" ContentType="image/jpeg"/>
  <Override PartName="/ppt/media/media11.mp3" ContentType="application/vnd.sun.star.media"/>
  <Override PartName="/ppt/media/image8.png" ContentType="image/png"/>
  <Override PartName="/ppt/media/image24.jpeg" ContentType="image/jpeg"/>
  <Override PartName="/ppt/media/image2.jpeg" ContentType="image/jpeg"/>
  <Override PartName="/ppt/media/image1.jpeg" ContentType="image/jpeg"/>
  <Override PartName="/ppt/media/image56.jpeg" ContentType="image/jpeg"/>
  <Override PartName="/ppt/media/image34.png" ContentType="image/png"/>
  <Override PartName="/ppt/media/image80.jpeg" ContentType="image/jpeg"/>
  <Override PartName="/ppt/media/image59.png" ContentType="image/png"/>
  <Override PartName="/ppt/media/image82.jpeg" ContentType="image/jpeg"/>
  <Override PartName="/ppt/media/image23.jpeg" ContentType="image/jpeg"/>
  <Override PartName="/ppt/media/hdphoto1.wdp" ContentType="image/vnd.ms-photo"/>
  <Override PartName="/ppt/media/image32.png" ContentType="image/png"/>
  <Override PartName="/ppt/media/hdphoto2.wdp" ContentType="image/vnd.ms-photo"/>
  <Override PartName="/ppt/media/image33.png" ContentType="image/png"/>
  <Override PartName="/ppt/media/media7.mp3" ContentType="application/vnd.sun.star.media"/>
  <Override PartName="/ppt/media/image49.jpeg" ContentType="image/jpeg"/>
  <Override PartName="/ppt/media/media9.mp3" ContentType="application/vnd.sun.star.media"/>
  <Override PartName="/ppt/media/image31.png" ContentType="image/png"/>
  <Override PartName="/ppt/media/image27.jpeg" ContentType="image/jpeg"/>
  <Override PartName="/ppt/media/image28.png" ContentType="image/png"/>
  <Override PartName="/ppt/media/image22.png" ContentType="image/png"/>
  <Override PartName="/ppt/media/image63.jpeg" ContentType="image/jpeg"/>
  <Override PartName="/ppt/media/image20.png" ContentType="image/png"/>
  <Override PartName="/ppt/media/image18.png" ContentType="image/png"/>
  <Override PartName="/ppt/media/image16.png" ContentType="image/png"/>
  <Override PartName="/ppt/media/image14.png" ContentType="image/png"/>
  <Override PartName="/ppt/media/image37.jpeg" ContentType="image/jpeg"/>
  <Override PartName="/ppt/media/media21.mp3" ContentType="application/vnd.sun.star.media"/>
  <Override PartName="/ppt/media/media13.mp3" ContentType="application/vnd.sun.star.media"/>
  <Override PartName="/ppt/media/image36.png" ContentType="image/png"/>
  <Override PartName="/ppt/media/hdphoto5.wdp" ContentType="image/vnd.ms-photo"/>
  <Override PartName="/ppt/media/image38.png" ContentType="image/png"/>
  <Override PartName="/ppt/media/image39.jpeg" ContentType="image/jpeg"/>
  <Override PartName="/ppt/media/image66.jpeg" ContentType="image/jpeg"/>
  <Override PartName="/ppt/media/image40.jpeg" ContentType="image/jpeg"/>
  <Override PartName="/ppt/media/image42.png" ContentType="image/png"/>
  <Override PartName="/ppt/media/image67.png" ContentType="image/png"/>
  <Override PartName="/ppt/media/image57.jpeg" ContentType="image/jpeg"/>
  <Override PartName="/ppt/media/image43.jpeg" ContentType="image/jpeg"/>
  <Override PartName="/ppt/media/image58.jpeg" ContentType="image/jpeg"/>
  <Override PartName="/ppt/media/image44.jpeg" ContentType="image/jpeg"/>
  <Override PartName="/ppt/media/image45.jpeg" ContentType="image/jpeg"/>
  <Override PartName="/ppt/media/image46.png" ContentType="image/png"/>
  <Override PartName="/ppt/media/image47.jpeg" ContentType="image/jpeg"/>
  <Override PartName="/ppt/media/image48.jpeg" ContentType="image/jpeg"/>
  <Override PartName="/ppt/media/image50.jpeg" ContentType="image/jpeg"/>
  <Override PartName="/ppt/media/image51.jpeg" ContentType="image/jpeg"/>
  <Override PartName="/ppt/media/image64.png" ContentType="image/png"/>
  <Override PartName="/ppt/media/image52.jpeg" ContentType="image/jpeg"/>
  <Override PartName="/ppt/media/image53.png" ContentType="image/png"/>
  <Override PartName="/ppt/media/image54.jpeg" ContentType="image/jpeg"/>
  <Override PartName="/ppt/media/hdphoto3.wdp" ContentType="image/vnd.ms-photo"/>
  <Override PartName="/ppt/media/image55.jpeg" ContentType="image/jpeg"/>
  <Override PartName="/ppt/media/image74.jpeg" ContentType="image/jpeg"/>
  <Override PartName="/ppt/media/image60.jpeg" ContentType="image/jpeg"/>
  <Override PartName="/ppt/media/media15.mp3" ContentType="application/vnd.sun.star.media"/>
  <Override PartName="/ppt/media/image62.png" ContentType="image/png"/>
  <Override PartName="/ppt/media/image75.jpeg" ContentType="image/jpeg"/>
  <Override PartName="/ppt/media/image61.jpeg" ContentType="image/jpeg"/>
  <Override PartName="/ppt/media/image72.png" ContentType="image/png"/>
  <Override PartName="/ppt/media/image79.jpeg" ContentType="image/jpeg"/>
  <Override PartName="/ppt/media/image65.jpeg" ContentType="image/jpeg"/>
  <Override PartName="/ppt/media/image17.jpeg" ContentType="image/jpeg"/>
  <Override PartName="/ppt/media/image68.png" ContentType="image/png"/>
  <Override PartName="/ppt/media/image69.jpeg" ContentType="image/jpeg"/>
  <Override PartName="/ppt/media/image41.png" ContentType="image/png"/>
  <Override PartName="/ppt/media/image70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explosion val="3"/>
            <c:spPr>
              <a:solidFill>
                <a:srgbClr val="ffff0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explosion val="7"/>
            <c:spPr>
              <a:solidFill>
                <a:srgbClr val="00b0f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explosion val="7"/>
            <c:spPr>
              <a:solidFill>
                <a:srgbClr val="ff0048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1"/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8.2</c:v>
                </c:pt>
                <c:pt idx="1">
                  <c:v>8.2</c:v>
                </c:pt>
                <c:pt idx="2">
                  <c:v>8.2</c:v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plotVisOnly val="1"/>
    <c:dispBlanksAs val="gap"/>
  </c:chart>
  <c:spPr>
    <a:noFill/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40249776984835"/>
          <c:y val="0.247941445562672"/>
          <c:w val="0.502230151650312"/>
          <c:h val="0.751753583409576"/>
        </c:manualLayout>
      </c:layout>
      <c:spPr>
        <a:noFill/>
        <a:ln>
          <a:noFill/>
        </a:ln>
      </c:spPr>
    </c:plotArea>
    <c:plotVisOnly val="1"/>
    <c:dispBlanksAs val="gap"/>
  </c:chart>
  <c:spPr>
    <a:noFill/>
    <a:ln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sideWall>
      <c:spPr>
        <a:solidFill>
          <a:srgbClr val="d9d9d9"/>
        </a:solidFill>
        <a:ln>
          <a:noFill/>
        </a:ln>
      </c:spPr>
    </c:sideWall>
    <c:backWall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052560281766459"/>
          <c:y val="0.143207605029132"/>
          <c:w val="0.947371985911677"/>
          <c:h val="0.806194418889911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explosion val="8"/>
            <c:spPr>
              <a:solidFill>
                <a:srgbClr val="c0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explosion val="12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explosion val="12"/>
            <c:spPr>
              <a:solidFill>
                <a:srgbClr val="00b05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explosion val="13"/>
            <c:spPr>
              <a:solidFill>
                <a:srgbClr val="7030a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4"/>
            <c:explosion val="22"/>
            <c:spPr>
              <a:solidFill>
                <a:srgbClr val="00b0f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numFmt formatCode="General" sourceLinked="1"/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4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0.8</c:v>
                </c:pt>
              </c:numCache>
            </c:numRef>
          </c:val>
        </c:ser>
      </c:pie3DChart>
    </c:plotArea>
    <c:plotVisOnly val="1"/>
    <c:dispBlanksAs val="gap"/>
  </c:chart>
  <c:spPr>
    <a:noFill/>
    <a:ln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sideWall>
      <c:spPr>
        <a:solidFill>
          <a:srgbClr val="d9d9d9"/>
        </a:solidFill>
        <a:ln>
          <a:noFill/>
        </a:ln>
      </c:spPr>
    </c:sideWall>
    <c:backWall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0448464292443942"/>
          <c:y val="0.0136490708765006"/>
          <c:w val="0.923968343697004"/>
          <c:h val="0.849366880447295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explosion val="5"/>
            <c:spPr>
              <a:solidFill>
                <a:srgbClr val="00b0f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explosion val="7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explosion val="8"/>
            <c:spPr>
              <a:solidFill>
                <a:srgbClr val="ff0048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numFmt formatCode="General" sourceLinked="1"/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13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</c:ser>
      </c:pie3DChart>
    </c:plotArea>
    <c:plotVisOnly val="1"/>
    <c:dispBlanksAs val="gap"/>
  </c:chart>
  <c:spPr>
    <a:noFill/>
    <a:ln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2000" spc="-1" strike="noStrike">
                <a:latin typeface="Arial"/>
              </a:rPr>
              <a:t>Для правки формата примечаний щёлкните мышью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1400" spc="-1" strike="noStrike">
                <a:latin typeface="Times New Roman"/>
              </a:rPr>
              <a:t>&lt;верхний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uk-UA" sz="1400" spc="-1" strike="noStrike">
                <a:latin typeface="Times New Roman"/>
              </a:rPr>
              <a:t>&lt;дата/время&gt;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uk-UA" sz="1400" spc="-1" strike="noStrike">
                <a:latin typeface="Times New Roman"/>
              </a:rPr>
              <a:t>&lt;нижний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604B13B-3B98-49D4-9923-4A9BC662AD79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2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3F1405C-4209-4B47-A716-FD49F9D0AFB5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7A8BFF0-0637-4783-BB22-7C0463412C34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uk-UA" sz="2000" spc="-1" strike="noStrike">
              <a:latin typeface="Arial"/>
            </a:endParaRPr>
          </a:p>
        </p:txBody>
      </p:sp>
      <p:sp>
        <p:nvSpPr>
          <p:cNvPr id="27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0FD52F9-CDDB-4F88-BB66-04EFA452348F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143000" y="1122480"/>
            <a:ext cx="6857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ru-RU" sz="45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9BB4753-6186-4ACB-9122-BAB3D9CFFF8B}" type="datetime">
              <a:rPr b="0" lang="uk-UA" sz="900" spc="-1" strike="noStrike">
                <a:solidFill>
                  <a:srgbClr val="8b8b8b"/>
                </a:solidFill>
                <a:latin typeface="Calibri"/>
              </a:rPr>
              <a:t>22.5.20</a:t>
            </a:fld>
            <a:endParaRPr b="0" lang="uk-UA" sz="9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3C96695-5BA1-4DCE-A0E9-34D6845FEA78}" type="slidenum">
              <a:rPr b="0" lang="uk-UA" sz="9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9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microsoft.com/office/2007/relationships/hdphoto" Target="../media/hdphoto2.wdp"/><Relationship Id="rId8" Type="http://schemas.openxmlformats.org/officeDocument/2006/relationships/video" Target="../media/media7.mp3"/><Relationship Id="rId9" Type="http://schemas.microsoft.com/office/2007/relationships/media" Target="../media/media7.mp3"/><Relationship Id="rId10" Type="http://schemas.openxmlformats.org/officeDocument/2006/relationships/image" Target="../media/image8.png"/><Relationship Id="rId11" Type="http://schemas.openxmlformats.org/officeDocument/2006/relationships/video" Target="../media/media9.mp3"/><Relationship Id="rId12" Type="http://schemas.microsoft.com/office/2007/relationships/media" Target="../media/media9.mp3"/><Relationship Id="rId13" Type="http://schemas.openxmlformats.org/officeDocument/2006/relationships/image" Target="../media/image10.png"/><Relationship Id="rId14" Type="http://schemas.openxmlformats.org/officeDocument/2006/relationships/video" Target="../media/media11.mp3"/><Relationship Id="rId15" Type="http://schemas.microsoft.com/office/2007/relationships/media" Target="../media/media11.mp3"/><Relationship Id="rId16" Type="http://schemas.openxmlformats.org/officeDocument/2006/relationships/image" Target="../media/image12.png"/><Relationship Id="rId17" Type="http://schemas.openxmlformats.org/officeDocument/2006/relationships/video" Target="../media/media13.mp3"/><Relationship Id="rId18" Type="http://schemas.microsoft.com/office/2007/relationships/media" Target="../media/media13.mp3"/><Relationship Id="rId19" Type="http://schemas.openxmlformats.org/officeDocument/2006/relationships/image" Target="../media/image14.png"/><Relationship Id="rId20" Type="http://schemas.openxmlformats.org/officeDocument/2006/relationships/video" Target="../media/media15.mp3"/><Relationship Id="rId21" Type="http://schemas.microsoft.com/office/2007/relationships/media" Target="../media/media15.mp3"/><Relationship Id="rId22" Type="http://schemas.openxmlformats.org/officeDocument/2006/relationships/image" Target="../media/image16.png"/><Relationship Id="rId2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chart" Target="../charts/chart4.xml"/><Relationship Id="rId3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microsoft.com/office/2007/relationships/hdphoto" Target="../media/hdphoto6.wdp"/><Relationship Id="rId5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microsoft.com/office/2007/relationships/hdphoto" Target="../media/hdphoto3.wdp"/><Relationship Id="rId4" Type="http://schemas.openxmlformats.org/officeDocument/2006/relationships/video" Target="../media/media21.mp3"/><Relationship Id="rId5" Type="http://schemas.microsoft.com/office/2007/relationships/media" Target="../media/media21.mp3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chart" Target="../charts/chart1.xml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microsoft.com/office/2007/relationships/hdphoto" Target="../media/hdphoto4.wdp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chart" Target="../charts/chart2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chart" Target="../charts/chart3.xml"/><Relationship Id="rId9" Type="http://schemas.openxmlformats.org/officeDocument/2006/relationships/image" Target="../media/image36.png"/><Relationship Id="rId10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microsoft.com/office/2007/relationships/hdphoto" Target="../media/hdphoto5.wdp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0" name="CustomShape 2"/>
          <p:cNvSpPr/>
          <p:nvPr/>
        </p:nvSpPr>
        <p:spPr>
          <a:xfrm>
            <a:off x="521280" y="224280"/>
            <a:ext cx="576000" cy="803880"/>
          </a:xfrm>
          <a:custGeom>
            <a:avLst/>
            <a:gdLst/>
            <a:ahLst/>
            <a:rect l="l" t="t" r="r" b="b"/>
            <a:pathLst>
              <a:path w="576580" h="960119">
                <a:moveTo>
                  <a:pt x="209524" y="767283"/>
                </a:moveTo>
                <a:lnTo>
                  <a:pt x="160566" y="767283"/>
                </a:lnTo>
                <a:lnTo>
                  <a:pt x="173872" y="814377"/>
                </a:lnTo>
                <a:lnTo>
                  <a:pt x="195238" y="857491"/>
                </a:lnTo>
                <a:lnTo>
                  <a:pt x="223807" y="895699"/>
                </a:lnTo>
                <a:lnTo>
                  <a:pt x="258724" y="928077"/>
                </a:lnTo>
                <a:lnTo>
                  <a:pt x="267348" y="934722"/>
                </a:lnTo>
                <a:lnTo>
                  <a:pt x="275161" y="942332"/>
                </a:lnTo>
                <a:lnTo>
                  <a:pt x="282095" y="950830"/>
                </a:lnTo>
                <a:lnTo>
                  <a:pt x="287997" y="960005"/>
                </a:lnTo>
                <a:lnTo>
                  <a:pt x="293951" y="950796"/>
                </a:lnTo>
                <a:lnTo>
                  <a:pt x="300840" y="942422"/>
                </a:lnTo>
                <a:lnTo>
                  <a:pt x="308657" y="934823"/>
                </a:lnTo>
                <a:lnTo>
                  <a:pt x="317284" y="928077"/>
                </a:lnTo>
                <a:lnTo>
                  <a:pt x="352193" y="895699"/>
                </a:lnTo>
                <a:lnTo>
                  <a:pt x="372660" y="868324"/>
                </a:lnTo>
                <a:lnTo>
                  <a:pt x="263994" y="868324"/>
                </a:lnTo>
                <a:lnTo>
                  <a:pt x="245598" y="846226"/>
                </a:lnTo>
                <a:lnTo>
                  <a:pt x="230192" y="821856"/>
                </a:lnTo>
                <a:lnTo>
                  <a:pt x="218069" y="795459"/>
                </a:lnTo>
                <a:lnTo>
                  <a:pt x="209524" y="767283"/>
                </a:lnTo>
                <a:close/>
                <a:moveTo>
                  <a:pt x="312000" y="767283"/>
                </a:moveTo>
                <a:lnTo>
                  <a:pt x="263994" y="767283"/>
                </a:lnTo>
                <a:lnTo>
                  <a:pt x="263994" y="868324"/>
                </a:lnTo>
                <a:lnTo>
                  <a:pt x="312000" y="868324"/>
                </a:lnTo>
                <a:lnTo>
                  <a:pt x="312000" y="767283"/>
                </a:lnTo>
                <a:close/>
                <a:moveTo>
                  <a:pt x="415442" y="767283"/>
                </a:moveTo>
                <a:lnTo>
                  <a:pt x="366483" y="767283"/>
                </a:lnTo>
                <a:lnTo>
                  <a:pt x="357938" y="795493"/>
                </a:lnTo>
                <a:lnTo>
                  <a:pt x="345814" y="821947"/>
                </a:lnTo>
                <a:lnTo>
                  <a:pt x="330404" y="846328"/>
                </a:lnTo>
                <a:lnTo>
                  <a:pt x="312000" y="868324"/>
                </a:lnTo>
                <a:lnTo>
                  <a:pt x="372660" y="868324"/>
                </a:lnTo>
                <a:lnTo>
                  <a:pt x="380760" y="857491"/>
                </a:lnTo>
                <a:lnTo>
                  <a:pt x="402128" y="814377"/>
                </a:lnTo>
                <a:lnTo>
                  <a:pt x="415442" y="767283"/>
                </a:lnTo>
                <a:close/>
                <a:moveTo>
                  <a:pt x="0" y="72008"/>
                </a:moveTo>
                <a:lnTo>
                  <a:pt x="0" y="767283"/>
                </a:lnTo>
                <a:lnTo>
                  <a:pt x="575995" y="767283"/>
                </a:lnTo>
                <a:lnTo>
                  <a:pt x="575995" y="719277"/>
                </a:lnTo>
                <a:lnTo>
                  <a:pt x="47764" y="719277"/>
                </a:lnTo>
                <a:lnTo>
                  <a:pt x="47764" y="575284"/>
                </a:lnTo>
                <a:lnTo>
                  <a:pt x="127014" y="575284"/>
                </a:lnTo>
                <a:lnTo>
                  <a:pt x="120988" y="560960"/>
                </a:lnTo>
                <a:lnTo>
                  <a:pt x="120954" y="541921"/>
                </a:lnTo>
                <a:lnTo>
                  <a:pt x="126664" y="527278"/>
                </a:lnTo>
                <a:lnTo>
                  <a:pt x="48006" y="527278"/>
                </a:lnTo>
                <a:lnTo>
                  <a:pt x="48006" y="172084"/>
                </a:lnTo>
                <a:lnTo>
                  <a:pt x="107225" y="172084"/>
                </a:lnTo>
                <a:lnTo>
                  <a:pt x="104219" y="166756"/>
                </a:lnTo>
                <a:lnTo>
                  <a:pt x="73054" y="128186"/>
                </a:lnTo>
                <a:lnTo>
                  <a:pt x="36004" y="95288"/>
                </a:lnTo>
                <a:lnTo>
                  <a:pt x="9306" y="77366"/>
                </a:lnTo>
                <a:lnTo>
                  <a:pt x="0" y="72008"/>
                </a:lnTo>
                <a:close/>
                <a:moveTo>
                  <a:pt x="127014" y="575284"/>
                </a:moveTo>
                <a:lnTo>
                  <a:pt x="75120" y="575284"/>
                </a:lnTo>
                <a:lnTo>
                  <a:pt x="84673" y="598663"/>
                </a:lnTo>
                <a:lnTo>
                  <a:pt x="99717" y="618486"/>
                </a:lnTo>
                <a:lnTo>
                  <a:pt x="119261" y="633809"/>
                </a:lnTo>
                <a:lnTo>
                  <a:pt x="142316" y="643686"/>
                </a:lnTo>
                <a:lnTo>
                  <a:pt x="165366" y="648957"/>
                </a:lnTo>
                <a:lnTo>
                  <a:pt x="161224" y="665956"/>
                </a:lnTo>
                <a:lnTo>
                  <a:pt x="158213" y="683402"/>
                </a:lnTo>
                <a:lnTo>
                  <a:pt x="156387" y="701104"/>
                </a:lnTo>
                <a:lnTo>
                  <a:pt x="155765" y="719277"/>
                </a:lnTo>
                <a:lnTo>
                  <a:pt x="204000" y="719277"/>
                </a:lnTo>
                <a:lnTo>
                  <a:pt x="204574" y="703942"/>
                </a:lnTo>
                <a:lnTo>
                  <a:pt x="206237" y="688922"/>
                </a:lnTo>
                <a:lnTo>
                  <a:pt x="208884" y="674262"/>
                </a:lnTo>
                <a:lnTo>
                  <a:pt x="212394" y="660006"/>
                </a:lnTo>
                <a:lnTo>
                  <a:pt x="413085" y="660006"/>
                </a:lnTo>
                <a:lnTo>
                  <a:pt x="411101" y="651840"/>
                </a:lnTo>
                <a:lnTo>
                  <a:pt x="287997" y="651840"/>
                </a:lnTo>
                <a:lnTo>
                  <a:pt x="277007" y="640080"/>
                </a:lnTo>
                <a:lnTo>
                  <a:pt x="264482" y="630212"/>
                </a:lnTo>
                <a:lnTo>
                  <a:pt x="250473" y="622243"/>
                </a:lnTo>
                <a:lnTo>
                  <a:pt x="235204" y="616318"/>
                </a:lnTo>
                <a:lnTo>
                  <a:pt x="241975" y="604088"/>
                </a:lnTo>
                <a:lnTo>
                  <a:pt x="187439" y="604088"/>
                </a:lnTo>
                <a:lnTo>
                  <a:pt x="158635" y="598322"/>
                </a:lnTo>
                <a:lnTo>
                  <a:pt x="141071" y="590926"/>
                </a:lnTo>
                <a:lnTo>
                  <a:pt x="128098" y="577861"/>
                </a:lnTo>
                <a:lnTo>
                  <a:pt x="127014" y="575284"/>
                </a:lnTo>
                <a:close/>
                <a:moveTo>
                  <a:pt x="363601" y="660006"/>
                </a:moveTo>
                <a:lnTo>
                  <a:pt x="212394" y="660006"/>
                </a:lnTo>
                <a:lnTo>
                  <a:pt x="232710" y="666734"/>
                </a:lnTo>
                <a:lnTo>
                  <a:pt x="249086" y="679831"/>
                </a:lnTo>
                <a:lnTo>
                  <a:pt x="260016" y="697832"/>
                </a:lnTo>
                <a:lnTo>
                  <a:pt x="263994" y="719277"/>
                </a:lnTo>
                <a:lnTo>
                  <a:pt x="312000" y="719277"/>
                </a:lnTo>
                <a:lnTo>
                  <a:pt x="315978" y="697832"/>
                </a:lnTo>
                <a:lnTo>
                  <a:pt x="326909" y="679831"/>
                </a:lnTo>
                <a:lnTo>
                  <a:pt x="343285" y="666734"/>
                </a:lnTo>
                <a:lnTo>
                  <a:pt x="363601" y="660006"/>
                </a:lnTo>
                <a:close/>
                <a:moveTo>
                  <a:pt x="413085" y="660006"/>
                </a:moveTo>
                <a:lnTo>
                  <a:pt x="363601" y="660006"/>
                </a:lnTo>
                <a:lnTo>
                  <a:pt x="367159" y="674364"/>
                </a:lnTo>
                <a:lnTo>
                  <a:pt x="369789" y="689013"/>
                </a:lnTo>
                <a:lnTo>
                  <a:pt x="371428" y="703976"/>
                </a:lnTo>
                <a:lnTo>
                  <a:pt x="371995" y="719277"/>
                </a:lnTo>
                <a:lnTo>
                  <a:pt x="420001" y="719277"/>
                </a:lnTo>
                <a:lnTo>
                  <a:pt x="419367" y="701104"/>
                </a:lnTo>
                <a:lnTo>
                  <a:pt x="417523" y="683312"/>
                </a:lnTo>
                <a:lnTo>
                  <a:pt x="414523" y="665922"/>
                </a:lnTo>
                <a:lnTo>
                  <a:pt x="413085" y="660006"/>
                </a:lnTo>
                <a:close/>
                <a:moveTo>
                  <a:pt x="575995" y="575284"/>
                </a:moveTo>
                <a:lnTo>
                  <a:pt x="528002" y="575284"/>
                </a:lnTo>
                <a:lnTo>
                  <a:pt x="528002" y="719277"/>
                </a:lnTo>
                <a:lnTo>
                  <a:pt x="575995" y="719277"/>
                </a:lnTo>
                <a:lnTo>
                  <a:pt x="575995" y="575284"/>
                </a:lnTo>
                <a:close/>
                <a:moveTo>
                  <a:pt x="340597" y="496798"/>
                </a:moveTo>
                <a:lnTo>
                  <a:pt x="287997" y="496798"/>
                </a:lnTo>
                <a:lnTo>
                  <a:pt x="298613" y="528062"/>
                </a:lnTo>
                <a:lnTo>
                  <a:pt x="310981" y="558449"/>
                </a:lnTo>
                <a:lnTo>
                  <a:pt x="325059" y="587890"/>
                </a:lnTo>
                <a:lnTo>
                  <a:pt x="340804" y="616318"/>
                </a:lnTo>
                <a:lnTo>
                  <a:pt x="325668" y="622141"/>
                </a:lnTo>
                <a:lnTo>
                  <a:pt x="311700" y="630121"/>
                </a:lnTo>
                <a:lnTo>
                  <a:pt x="299051" y="640114"/>
                </a:lnTo>
                <a:lnTo>
                  <a:pt x="287997" y="651840"/>
                </a:lnTo>
                <a:lnTo>
                  <a:pt x="411101" y="651840"/>
                </a:lnTo>
                <a:lnTo>
                  <a:pt x="410400" y="648957"/>
                </a:lnTo>
                <a:lnTo>
                  <a:pt x="433438" y="643686"/>
                </a:lnTo>
                <a:lnTo>
                  <a:pt x="456628" y="633809"/>
                </a:lnTo>
                <a:lnTo>
                  <a:pt x="476219" y="618486"/>
                </a:lnTo>
                <a:lnTo>
                  <a:pt x="487116" y="604088"/>
                </a:lnTo>
                <a:lnTo>
                  <a:pt x="388556" y="604088"/>
                </a:lnTo>
                <a:lnTo>
                  <a:pt x="381193" y="590214"/>
                </a:lnTo>
                <a:lnTo>
                  <a:pt x="373894" y="576299"/>
                </a:lnTo>
                <a:lnTo>
                  <a:pt x="366728" y="562295"/>
                </a:lnTo>
                <a:lnTo>
                  <a:pt x="359765" y="548157"/>
                </a:lnTo>
                <a:lnTo>
                  <a:pt x="340597" y="496798"/>
                </a:lnTo>
                <a:close/>
                <a:moveTo>
                  <a:pt x="287997" y="0"/>
                </a:moveTo>
                <a:lnTo>
                  <a:pt x="272960" y="20451"/>
                </a:lnTo>
                <a:lnTo>
                  <a:pt x="261634" y="43380"/>
                </a:lnTo>
                <a:lnTo>
                  <a:pt x="254491" y="68379"/>
                </a:lnTo>
                <a:lnTo>
                  <a:pt x="252006" y="95046"/>
                </a:lnTo>
                <a:lnTo>
                  <a:pt x="253712" y="143115"/>
                </a:lnTo>
                <a:lnTo>
                  <a:pt x="256571" y="191136"/>
                </a:lnTo>
                <a:lnTo>
                  <a:pt x="259776" y="239122"/>
                </a:lnTo>
                <a:lnTo>
                  <a:pt x="262520" y="287085"/>
                </a:lnTo>
                <a:lnTo>
                  <a:pt x="263994" y="335038"/>
                </a:lnTo>
                <a:lnTo>
                  <a:pt x="261059" y="390209"/>
                </a:lnTo>
                <a:lnTo>
                  <a:pt x="250920" y="443941"/>
                </a:lnTo>
                <a:lnTo>
                  <a:pt x="235380" y="496501"/>
                </a:lnTo>
                <a:lnTo>
                  <a:pt x="216242" y="548157"/>
                </a:lnTo>
                <a:lnTo>
                  <a:pt x="194377" y="591027"/>
                </a:lnTo>
                <a:lnTo>
                  <a:pt x="187439" y="604088"/>
                </a:lnTo>
                <a:lnTo>
                  <a:pt x="241975" y="604088"/>
                </a:lnTo>
                <a:lnTo>
                  <a:pt x="250943" y="587890"/>
                </a:lnTo>
                <a:lnTo>
                  <a:pt x="265020" y="558449"/>
                </a:lnTo>
                <a:lnTo>
                  <a:pt x="277387" y="528062"/>
                </a:lnTo>
                <a:lnTo>
                  <a:pt x="287997" y="496798"/>
                </a:lnTo>
                <a:lnTo>
                  <a:pt x="340597" y="496798"/>
                </a:lnTo>
                <a:lnTo>
                  <a:pt x="340486" y="496501"/>
                </a:lnTo>
                <a:lnTo>
                  <a:pt x="324900" y="443941"/>
                </a:lnTo>
                <a:lnTo>
                  <a:pt x="314806" y="390209"/>
                </a:lnTo>
                <a:lnTo>
                  <a:pt x="312000" y="335038"/>
                </a:lnTo>
                <a:lnTo>
                  <a:pt x="313480" y="286974"/>
                </a:lnTo>
                <a:lnTo>
                  <a:pt x="316225" y="238954"/>
                </a:lnTo>
                <a:lnTo>
                  <a:pt x="319430" y="190966"/>
                </a:lnTo>
                <a:lnTo>
                  <a:pt x="322290" y="143001"/>
                </a:lnTo>
                <a:lnTo>
                  <a:pt x="324002" y="95046"/>
                </a:lnTo>
                <a:lnTo>
                  <a:pt x="321516" y="68379"/>
                </a:lnTo>
                <a:lnTo>
                  <a:pt x="314372" y="43380"/>
                </a:lnTo>
                <a:lnTo>
                  <a:pt x="303042" y="20451"/>
                </a:lnTo>
                <a:lnTo>
                  <a:pt x="287997" y="0"/>
                </a:lnTo>
                <a:close/>
                <a:moveTo>
                  <a:pt x="490545" y="503288"/>
                </a:moveTo>
                <a:lnTo>
                  <a:pt x="408241" y="503288"/>
                </a:lnTo>
                <a:lnTo>
                  <a:pt x="424326" y="506119"/>
                </a:lnTo>
                <a:lnTo>
                  <a:pt x="438299" y="514056"/>
                </a:lnTo>
                <a:lnTo>
                  <a:pt x="448943" y="526267"/>
                </a:lnTo>
                <a:lnTo>
                  <a:pt x="455041" y="541921"/>
                </a:lnTo>
                <a:lnTo>
                  <a:pt x="455027" y="560960"/>
                </a:lnTo>
                <a:lnTo>
                  <a:pt x="447902" y="577951"/>
                </a:lnTo>
                <a:lnTo>
                  <a:pt x="434925" y="591027"/>
                </a:lnTo>
                <a:lnTo>
                  <a:pt x="417360" y="598322"/>
                </a:lnTo>
                <a:lnTo>
                  <a:pt x="388556" y="604088"/>
                </a:lnTo>
                <a:lnTo>
                  <a:pt x="487116" y="604088"/>
                </a:lnTo>
                <a:lnTo>
                  <a:pt x="491222" y="598663"/>
                </a:lnTo>
                <a:lnTo>
                  <a:pt x="500646" y="575284"/>
                </a:lnTo>
                <a:lnTo>
                  <a:pt x="575995" y="575284"/>
                </a:lnTo>
                <a:lnTo>
                  <a:pt x="575995" y="527278"/>
                </a:lnTo>
                <a:lnTo>
                  <a:pt x="500875" y="527278"/>
                </a:lnTo>
                <a:lnTo>
                  <a:pt x="493544" y="507887"/>
                </a:lnTo>
                <a:lnTo>
                  <a:pt x="490545" y="503288"/>
                </a:lnTo>
                <a:close/>
                <a:moveTo>
                  <a:pt x="107225" y="172084"/>
                </a:moveTo>
                <a:lnTo>
                  <a:pt x="48006" y="172084"/>
                </a:lnTo>
                <a:lnTo>
                  <a:pt x="69258" y="201040"/>
                </a:lnTo>
                <a:lnTo>
                  <a:pt x="86307" y="232922"/>
                </a:lnTo>
                <a:lnTo>
                  <a:pt x="98724" y="267327"/>
                </a:lnTo>
                <a:lnTo>
                  <a:pt x="106083" y="303847"/>
                </a:lnTo>
                <a:lnTo>
                  <a:pt x="125285" y="465366"/>
                </a:lnTo>
                <a:lnTo>
                  <a:pt x="108096" y="476391"/>
                </a:lnTo>
                <a:lnTo>
                  <a:pt x="93630" y="490745"/>
                </a:lnTo>
                <a:lnTo>
                  <a:pt x="82451" y="507887"/>
                </a:lnTo>
                <a:lnTo>
                  <a:pt x="75120" y="527278"/>
                </a:lnTo>
                <a:lnTo>
                  <a:pt x="126664" y="527278"/>
                </a:lnTo>
                <a:lnTo>
                  <a:pt x="127058" y="526267"/>
                </a:lnTo>
                <a:lnTo>
                  <a:pt x="137702" y="514056"/>
                </a:lnTo>
                <a:lnTo>
                  <a:pt x="151676" y="506119"/>
                </a:lnTo>
                <a:lnTo>
                  <a:pt x="167767" y="503288"/>
                </a:lnTo>
                <a:lnTo>
                  <a:pt x="178177" y="503288"/>
                </a:lnTo>
                <a:lnTo>
                  <a:pt x="154800" y="308648"/>
                </a:lnTo>
                <a:lnTo>
                  <a:pt x="145853" y="257772"/>
                </a:lnTo>
                <a:lnTo>
                  <a:pt x="128739" y="210213"/>
                </a:lnTo>
                <a:lnTo>
                  <a:pt x="107225" y="172084"/>
                </a:lnTo>
                <a:close/>
                <a:moveTo>
                  <a:pt x="575995" y="172084"/>
                </a:moveTo>
                <a:lnTo>
                  <a:pt x="528002" y="172084"/>
                </a:lnTo>
                <a:lnTo>
                  <a:pt x="528002" y="527278"/>
                </a:lnTo>
                <a:lnTo>
                  <a:pt x="575995" y="527278"/>
                </a:lnTo>
                <a:lnTo>
                  <a:pt x="575995" y="172084"/>
                </a:lnTo>
                <a:close/>
                <a:moveTo>
                  <a:pt x="178177" y="503288"/>
                </a:moveTo>
                <a:lnTo>
                  <a:pt x="167767" y="503288"/>
                </a:lnTo>
                <a:lnTo>
                  <a:pt x="178320" y="504482"/>
                </a:lnTo>
                <a:lnTo>
                  <a:pt x="178177" y="503288"/>
                </a:lnTo>
                <a:close/>
                <a:moveTo>
                  <a:pt x="575995" y="72008"/>
                </a:moveTo>
                <a:lnTo>
                  <a:pt x="540004" y="95288"/>
                </a:lnTo>
                <a:lnTo>
                  <a:pt x="502948" y="128186"/>
                </a:lnTo>
                <a:lnTo>
                  <a:pt x="471779" y="166756"/>
                </a:lnTo>
                <a:lnTo>
                  <a:pt x="447257" y="210213"/>
                </a:lnTo>
                <a:lnTo>
                  <a:pt x="430142" y="257772"/>
                </a:lnTo>
                <a:lnTo>
                  <a:pt x="421195" y="308648"/>
                </a:lnTo>
                <a:lnTo>
                  <a:pt x="397675" y="504482"/>
                </a:lnTo>
                <a:lnTo>
                  <a:pt x="408241" y="503288"/>
                </a:lnTo>
                <a:lnTo>
                  <a:pt x="490545" y="503288"/>
                </a:lnTo>
                <a:lnTo>
                  <a:pt x="482366" y="490745"/>
                </a:lnTo>
                <a:lnTo>
                  <a:pt x="467905" y="476391"/>
                </a:lnTo>
                <a:lnTo>
                  <a:pt x="450723" y="465366"/>
                </a:lnTo>
                <a:lnTo>
                  <a:pt x="469925" y="303847"/>
                </a:lnTo>
                <a:lnTo>
                  <a:pt x="477276" y="267327"/>
                </a:lnTo>
                <a:lnTo>
                  <a:pt x="489691" y="232922"/>
                </a:lnTo>
                <a:lnTo>
                  <a:pt x="506742" y="201040"/>
                </a:lnTo>
                <a:lnTo>
                  <a:pt x="528002" y="172084"/>
                </a:lnTo>
                <a:lnTo>
                  <a:pt x="575995" y="172084"/>
                </a:lnTo>
                <a:lnTo>
                  <a:pt x="575995" y="72008"/>
                </a:lnTo>
                <a:close/>
              </a:path>
            </a:pathLst>
          </a:custGeom>
          <a:solidFill>
            <a:srgbClr val="231f2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3"/>
          <p:cNvSpPr/>
          <p:nvPr/>
        </p:nvSpPr>
        <p:spPr>
          <a:xfrm>
            <a:off x="1230840" y="913680"/>
            <a:ext cx="86040" cy="676080"/>
          </a:xfrm>
          <a:custGeom>
            <a:avLst/>
            <a:gdLst/>
            <a:ahLst/>
            <a:rect l="l" t="t" r="r" b="b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fed628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4"/>
          <p:cNvSpPr/>
          <p:nvPr/>
        </p:nvSpPr>
        <p:spPr>
          <a:xfrm>
            <a:off x="1240920" y="239040"/>
            <a:ext cx="75960" cy="674280"/>
          </a:xfrm>
          <a:custGeom>
            <a:avLst/>
            <a:gdLst/>
            <a:ahLst/>
            <a:rect l="l" t="t" r="r" b="b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1762a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" name="Рисунок 10" descr=""/>
          <p:cNvPicPr/>
          <p:nvPr/>
        </p:nvPicPr>
        <p:blipFill>
          <a:blip r:embed="rId2"/>
          <a:stretch/>
        </p:blipFill>
        <p:spPr>
          <a:xfrm>
            <a:off x="6372000" y="46800"/>
            <a:ext cx="2579400" cy="1204560"/>
          </a:xfrm>
          <a:prstGeom prst="rect">
            <a:avLst/>
          </a:prstGeom>
          <a:ln w="9360">
            <a:noFill/>
          </a:ln>
        </p:spPr>
      </p:pic>
      <p:pic>
        <p:nvPicPr>
          <p:cNvPr id="54" name="Рисунок 4" descr=""/>
          <p:cNvPicPr/>
          <p:nvPr/>
        </p:nvPicPr>
        <p:blipFill>
          <a:blip r:embed="rId3"/>
          <a:stretch/>
        </p:blipFill>
        <p:spPr>
          <a:xfrm>
            <a:off x="1317240" y="224280"/>
            <a:ext cx="4450680" cy="934920"/>
          </a:xfrm>
          <a:prstGeom prst="rect">
            <a:avLst/>
          </a:prstGeom>
          <a:ln>
            <a:noFill/>
          </a:ln>
        </p:spPr>
      </p:pic>
      <p:sp>
        <p:nvSpPr>
          <p:cNvPr id="55" name="CustomShape 5"/>
          <p:cNvSpPr/>
          <p:nvPr/>
        </p:nvSpPr>
        <p:spPr>
          <a:xfrm>
            <a:off x="793800" y="1850760"/>
            <a:ext cx="790128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2109af"/>
                </a:solidFill>
                <a:latin typeface="Times New Roman"/>
              </a:rPr>
              <a:t>Білгород-Дністровський міськрайонний відділ філії Державної установи «Центр пробації»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2109af"/>
                </a:solidFill>
                <a:latin typeface="Times New Roman"/>
              </a:rPr>
              <a:t>в Одеській області за І квартал 2020 рік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6" name="Picture 7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274040" y="3540600"/>
            <a:ext cx="2242080" cy="251712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35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colorTemp="5300"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44440" y="3734280"/>
            <a:ext cx="2917080" cy="2130120"/>
          </a:xfrm>
          <a:prstGeom prst="rect">
            <a:avLst/>
          </a:prstGeom>
          <a:ln>
            <a:noFill/>
          </a:ln>
        </p:spPr>
      </p:pic>
      <p:pic>
        <p:nvPicPr>
          <p:cNvPr id="58" name="Picture 1" descr="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r:embed="rId9"/>
              </p:ext>
            </p:extLst>
          </p:nvPr>
        </p:nvPicPr>
        <p:blipFill>
          <a:blip r:embed="rId10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  <p:pic>
        <p:nvPicPr>
          <p:cNvPr id="59" name="Picture 2" descr="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r:embed="rId12"/>
              </p:ext>
            </p:extLst>
          </p:nvPr>
        </p:nvPicPr>
        <p:blipFill>
          <a:blip r:embed="rId13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  <p:pic>
        <p:nvPicPr>
          <p:cNvPr id="60" name="Picture 3" descr="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r:embed="rId15"/>
              </p:ext>
            </p:extLst>
          </p:nvPr>
        </p:nvPicPr>
        <p:blipFill>
          <a:blip r:embed="rId16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  <p:pic>
        <p:nvPicPr>
          <p:cNvPr id="61" name="Picture 4" descr="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r:embed="rId18"/>
              </p:ext>
            </p:extLst>
          </p:nvPr>
        </p:nvPicPr>
        <p:blipFill>
          <a:blip r:embed="rId19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  <p:pic>
        <p:nvPicPr>
          <p:cNvPr id="62" name="Picture 5" descr="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r:embed="rId21"/>
              </p:ext>
            </p:extLst>
          </p:nvPr>
        </p:nvPicPr>
        <p:blipFill>
          <a:blip r:embed="rId22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84" name="CustomShape 2"/>
          <p:cNvSpPr/>
          <p:nvPr/>
        </p:nvSpPr>
        <p:spPr>
          <a:xfrm>
            <a:off x="585720" y="-87480"/>
            <a:ext cx="83959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c00000"/>
                </a:solidFill>
                <a:latin typeface="Bookman Old Style"/>
              </a:rPr>
              <a:t>В рамках соціально-виховної роботи проводяться групові заходи психологічного та соціального спрямування із залученням соціальних партнерів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85" name="Рисунок 44" descr=""/>
          <p:cNvPicPr/>
          <p:nvPr/>
        </p:nvPicPr>
        <p:blipFill>
          <a:blip r:embed="rId2"/>
          <a:stretch/>
        </p:blipFill>
        <p:spPr>
          <a:xfrm>
            <a:off x="1282680" y="5427000"/>
            <a:ext cx="5858280" cy="576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81000" y="6060240"/>
            <a:ext cx="33782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Білгород-Дністровська міська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бібліотека ім. Горького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2727720" y="4419360"/>
            <a:ext cx="40111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Білгород-Дністровський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міський центр соціальних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служб, для сім’ї,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дітей та молоді 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5989320" y="3685320"/>
            <a:ext cx="29559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Білгород-Дністровське бюро правової допомоги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89" name="CustomShape 6"/>
          <p:cNvSpPr/>
          <p:nvPr/>
        </p:nvSpPr>
        <p:spPr>
          <a:xfrm>
            <a:off x="3191040" y="1569600"/>
            <a:ext cx="257616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Білгород-Дністровський міськрайонний центр зайнятості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190" name="Рисунок 10" descr=""/>
          <p:cNvPicPr/>
          <p:nvPr/>
        </p:nvPicPr>
        <p:blipFill>
          <a:blip r:embed="rId3"/>
          <a:stretch/>
        </p:blipFill>
        <p:spPr>
          <a:xfrm>
            <a:off x="190800" y="3805200"/>
            <a:ext cx="3224880" cy="220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" name="Рисунок 11" descr=""/>
          <p:cNvPicPr/>
          <p:nvPr/>
        </p:nvPicPr>
        <p:blipFill>
          <a:blip r:embed="rId4"/>
          <a:stretch/>
        </p:blipFill>
        <p:spPr>
          <a:xfrm>
            <a:off x="5833800" y="1405080"/>
            <a:ext cx="3333240" cy="244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2" name="Рисунок 12" descr=""/>
          <p:cNvPicPr/>
          <p:nvPr/>
        </p:nvPicPr>
        <p:blipFill>
          <a:blip r:embed="rId5"/>
          <a:stretch/>
        </p:blipFill>
        <p:spPr>
          <a:xfrm>
            <a:off x="190800" y="1378800"/>
            <a:ext cx="3158640" cy="230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3" name="Рисунок 13" descr=""/>
          <p:cNvPicPr/>
          <p:nvPr/>
        </p:nvPicPr>
        <p:blipFill>
          <a:blip r:embed="rId6"/>
          <a:stretch/>
        </p:blipFill>
        <p:spPr>
          <a:xfrm>
            <a:off x="5952960" y="4295880"/>
            <a:ext cx="3049560" cy="225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5" name="Рисунок 3" descr=""/>
          <p:cNvPicPr/>
          <p:nvPr/>
        </p:nvPicPr>
        <p:blipFill>
          <a:blip r:embed="rId1"/>
          <a:stretch/>
        </p:blipFill>
        <p:spPr>
          <a:xfrm>
            <a:off x="-17640" y="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6" name="CustomShape 2"/>
          <p:cNvSpPr/>
          <p:nvPr/>
        </p:nvSpPr>
        <p:spPr>
          <a:xfrm>
            <a:off x="1051560" y="238680"/>
            <a:ext cx="7404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c00000"/>
                </a:solidFill>
                <a:latin typeface="Bookman Old Style"/>
              </a:rPr>
              <a:t>Взаємодія з соціальними партнерами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5834520" y="2037960"/>
            <a:ext cx="3291480" cy="437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Білгород-Дністровський міськрайонний центр зайнятості;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Білгород-Дністровський міський центр соціальних служб сім’ї, дітей та молоді;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Білгород-Дністровський районний центр соціальних служб сім’ї, дітей та молоді;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ВНКЗ «Білгород-Дністровське педагогічне училище»;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Управління соціальної політики Білгород-Дністровської міської ради;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61920" y="1576800"/>
            <a:ext cx="3291480" cy="458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КУ «Білгород-Дністровський краєзнавчий музей»;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Одеський Благодійний фонд «Шлях додому»;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Громадський рух «Віра, Надія, Любов»;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КНП «Білгород-Дністровська центральна районна лікарня»;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КНП «Білгород-Дністровська міська багатопрофільна лікарня»; </a:t>
            </a:r>
            <a:endParaRPr b="0" lang="uk-UA" sz="1400" spc="-1" strike="noStrike">
              <a:latin typeface="Arial"/>
            </a:endParaRPr>
          </a:p>
          <a:p>
            <a:pPr marL="285840" indent="-2854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Білгород-Дністровське бюро правової допомоги.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3000"/>
              </a:lnSpc>
              <a:spcAft>
                <a:spcPts val="1412"/>
              </a:spcAf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2286000" y="714240"/>
            <a:ext cx="45716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Завдяки банку ресурсів вирішуються криміногенні потреби суб’єктів пробації</a:t>
            </a:r>
            <a:endParaRPr b="0" lang="uk-UA" sz="1600" spc="-1" strike="noStrike">
              <a:latin typeface="Arial"/>
            </a:endParaRPr>
          </a:p>
        </p:txBody>
      </p:sp>
      <p:pic>
        <p:nvPicPr>
          <p:cNvPr id="200" name="Рисунок 19" descr=""/>
          <p:cNvPicPr/>
          <p:nvPr/>
        </p:nvPicPr>
        <p:blipFill>
          <a:blip r:embed="rId2"/>
          <a:srcRect l="2213" t="0" r="2735" b="0"/>
          <a:stretch/>
        </p:blipFill>
        <p:spPr>
          <a:xfrm>
            <a:off x="3415680" y="2821680"/>
            <a:ext cx="2489760" cy="174276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" name="Рисунок 3" descr=""/>
          <p:cNvPicPr/>
          <p:nvPr/>
        </p:nvPicPr>
        <p:blipFill>
          <a:blip r:embed="rId1"/>
          <a:stretch/>
        </p:blipFill>
        <p:spPr>
          <a:xfrm>
            <a:off x="0" y="6480"/>
            <a:ext cx="9143640" cy="6857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3" name="CustomShape 2"/>
          <p:cNvSpPr/>
          <p:nvPr/>
        </p:nvSpPr>
        <p:spPr>
          <a:xfrm>
            <a:off x="1328040" y="-36720"/>
            <a:ext cx="6748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Адміністративні стягнення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0" y="1359000"/>
            <a:ext cx="515628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3 особи пройшли по обліку постанов суду про застосування суспільно корисних робіт</a:t>
            </a:r>
            <a:endParaRPr b="0" lang="uk-UA" sz="1600" spc="-1" strike="noStrike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0" y="627840"/>
            <a:ext cx="4331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c00000"/>
                </a:solidFill>
                <a:latin typeface="Bookman Old Style"/>
              </a:rPr>
              <a:t> </a:t>
            </a:r>
            <a:r>
              <a:rPr b="1" i="1" lang="uk-UA" sz="1800" spc="-1" strike="noStrike">
                <a:solidFill>
                  <a:srgbClr val="c00000"/>
                </a:solidFill>
                <a:latin typeface="Bookman Old Style"/>
              </a:rPr>
              <a:t>У виді суспільно корисних робіт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206" name="Диаграмма 13"/>
          <p:cNvGraphicFramePr/>
          <p:nvPr/>
        </p:nvGraphicFramePr>
        <p:xfrm>
          <a:off x="507600" y="3111480"/>
          <a:ext cx="3820680" cy="218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7" name="CustomShape 5"/>
          <p:cNvSpPr/>
          <p:nvPr/>
        </p:nvSpPr>
        <p:spPr>
          <a:xfrm>
            <a:off x="389160" y="5216040"/>
            <a:ext cx="492120" cy="254880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6"/>
          <p:cNvSpPr/>
          <p:nvPr/>
        </p:nvSpPr>
        <p:spPr>
          <a:xfrm>
            <a:off x="393840" y="6048360"/>
            <a:ext cx="496800" cy="226440"/>
          </a:xfrm>
          <a:prstGeom prst="rect">
            <a:avLst/>
          </a:prstGeom>
          <a:solidFill>
            <a:srgbClr val="ff0048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7"/>
          <p:cNvSpPr/>
          <p:nvPr/>
        </p:nvSpPr>
        <p:spPr>
          <a:xfrm>
            <a:off x="389160" y="5658840"/>
            <a:ext cx="496800" cy="28116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8"/>
          <p:cNvSpPr/>
          <p:nvPr/>
        </p:nvSpPr>
        <p:spPr>
          <a:xfrm>
            <a:off x="886320" y="5153040"/>
            <a:ext cx="483912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Відбуття суспільно корисних робіт – 2 особи;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11" name="CustomShape 9"/>
          <p:cNvSpPr/>
          <p:nvPr/>
        </p:nvSpPr>
        <p:spPr>
          <a:xfrm>
            <a:off x="881280" y="5663160"/>
            <a:ext cx="4571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За рішенням суду – 1 особа;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12" name="CustomShape 10"/>
          <p:cNvSpPr/>
          <p:nvPr/>
        </p:nvSpPr>
        <p:spPr>
          <a:xfrm>
            <a:off x="881280" y="6034320"/>
            <a:ext cx="45716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 </a:t>
            </a: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Перенаправлено до іншого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уповноваженого органу з питань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пробації по територіальності – 0 осіб.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13" name="CustomShape 11"/>
          <p:cNvSpPr/>
          <p:nvPr/>
        </p:nvSpPr>
        <p:spPr>
          <a:xfrm>
            <a:off x="495000" y="2339640"/>
            <a:ext cx="38361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Протягом І кварталу 2020 року знято з обліку порушників: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14" name="CustomShape 12"/>
          <p:cNvSpPr/>
          <p:nvPr/>
        </p:nvSpPr>
        <p:spPr>
          <a:xfrm>
            <a:off x="4938120" y="2377440"/>
            <a:ext cx="457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c00000"/>
                </a:solidFill>
                <a:latin typeface="Bookman Old Style"/>
              </a:rPr>
              <a:t>У виді громадських робіт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15" name="CustomShape 13"/>
          <p:cNvSpPr/>
          <p:nvPr/>
        </p:nvSpPr>
        <p:spPr>
          <a:xfrm>
            <a:off x="4572000" y="2930760"/>
            <a:ext cx="457164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1 особа пройшла по обліку постанов суду про застосування громадських робіт.</a:t>
            </a: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</p:txBody>
      </p:sp>
      <p:sp>
        <p:nvSpPr>
          <p:cNvPr id="216" name="CustomShape 14"/>
          <p:cNvSpPr/>
          <p:nvPr/>
        </p:nvSpPr>
        <p:spPr>
          <a:xfrm>
            <a:off x="4694400" y="3879720"/>
            <a:ext cx="45716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1 особа знята з обліку відділу пробації.</a:t>
            </a:r>
            <a:endParaRPr b="0" lang="uk-UA" sz="16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19" name="CustomShape 2"/>
          <p:cNvSpPr/>
          <p:nvPr/>
        </p:nvSpPr>
        <p:spPr>
          <a:xfrm>
            <a:off x="812160" y="0"/>
            <a:ext cx="51159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Реалізація проекту «Заради життя»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220" name="Рисунок 44" descr=""/>
          <p:cNvPicPr/>
          <p:nvPr/>
        </p:nvPicPr>
        <p:blipFill>
          <a:blip r:embed="rId2"/>
          <a:stretch/>
        </p:blipFill>
        <p:spPr>
          <a:xfrm>
            <a:off x="1282680" y="5427000"/>
            <a:ext cx="5858280" cy="576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771120" y="2251440"/>
            <a:ext cx="6369840" cy="133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В рамках реалізації проекта «Заради життя» створено консультаційний кабінет, діяльність якого спрямована на профілактику, виявлення та подолання соціально-небезпечних захворювань у суб'єктів пробації</a:t>
            </a:r>
            <a:r>
              <a:rPr b="1" i="1" lang="uk-UA" sz="1800" spc="-1" strike="noStrike">
                <a:solidFill>
                  <a:srgbClr val="000000"/>
                </a:solidFill>
                <a:latin typeface="Bookman Old Style"/>
              </a:rPr>
              <a:t>.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3956400" y="3941280"/>
            <a:ext cx="5352480" cy="115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Протягом І кварталу 2020 року проведено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30 скринінгових  тестувань суб’єктів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пробації на захворювання ВІЛ-інфекції,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 </a:t>
            </a:r>
            <a:r>
              <a:rPr b="1" i="1" lang="uk-UA" sz="1400" spc="-1" strike="noStrike">
                <a:solidFill>
                  <a:srgbClr val="7030a0"/>
                </a:solidFill>
                <a:latin typeface="Bookman Old Style"/>
              </a:rPr>
              <a:t>вірусного гепатиту С та туберкульозу.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pic>
        <p:nvPicPr>
          <p:cNvPr id="223" name="Рисунок 9" descr=""/>
          <p:cNvPicPr/>
          <p:nvPr/>
        </p:nvPicPr>
        <p:blipFill>
          <a:blip r:embed="rId3"/>
          <a:srcRect l="11079" t="11338" r="3078" b="0"/>
          <a:stretch/>
        </p:blipFill>
        <p:spPr>
          <a:xfrm>
            <a:off x="399600" y="3787920"/>
            <a:ext cx="3862440" cy="270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" name="Рисунок 11" descr=""/>
          <p:cNvPicPr/>
          <p:nvPr/>
        </p:nvPicPr>
        <p:blipFill>
          <a:blip r:embed="rId4"/>
          <a:srcRect l="11574" t="0" r="15893" b="2261"/>
          <a:stretch/>
        </p:blipFill>
        <p:spPr>
          <a:xfrm>
            <a:off x="7596720" y="-7920"/>
            <a:ext cx="1546920" cy="20851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5" name="Рисунок 12" descr=""/>
          <p:cNvPicPr/>
          <p:nvPr/>
        </p:nvPicPr>
        <p:blipFill>
          <a:blip r:embed="rId5"/>
          <a:srcRect l="31946" t="8410" r="51225" b="1949"/>
          <a:stretch/>
        </p:blipFill>
        <p:spPr>
          <a:xfrm rot="5400000">
            <a:off x="3041280" y="-1557360"/>
            <a:ext cx="864720" cy="614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7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28" name="CustomShape 2"/>
          <p:cNvSpPr/>
          <p:nvPr/>
        </p:nvSpPr>
        <p:spPr>
          <a:xfrm>
            <a:off x="1468080" y="26280"/>
            <a:ext cx="67482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Профілактика правопорушень серед учнівської молоді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229" name="Рисунок 12" descr=""/>
          <p:cNvPicPr/>
          <p:nvPr/>
        </p:nvPicPr>
        <p:blipFill>
          <a:blip r:embed="rId2"/>
          <a:srcRect l="9810" t="0" r="6258" b="3147"/>
          <a:stretch/>
        </p:blipFill>
        <p:spPr>
          <a:xfrm>
            <a:off x="7513920" y="635760"/>
            <a:ext cx="1420200" cy="20365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30" name="CustomShape 3"/>
          <p:cNvSpPr/>
          <p:nvPr/>
        </p:nvSpPr>
        <p:spPr>
          <a:xfrm>
            <a:off x="1834560" y="491796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Білгород-Дністровське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педагогічне училище 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231" name="Рисунок 2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73600" y="1898280"/>
            <a:ext cx="4093200" cy="291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Рисунок 3" descr=""/>
          <p:cNvPicPr/>
          <p:nvPr/>
        </p:nvPicPr>
        <p:blipFill>
          <a:blip r:embed="rId1"/>
          <a:stretch/>
        </p:blipFill>
        <p:spPr>
          <a:xfrm>
            <a:off x="0" y="17640"/>
            <a:ext cx="9143640" cy="68922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34" name="CustomShape 2"/>
          <p:cNvSpPr/>
          <p:nvPr/>
        </p:nvSpPr>
        <p:spPr>
          <a:xfrm>
            <a:off x="1468080" y="309240"/>
            <a:ext cx="6748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Волонтерська діяльність 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2368440" y="839520"/>
            <a:ext cx="60926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7030a0"/>
                </a:solidFill>
                <a:latin typeface="Arial"/>
              </a:rPr>
              <a:t> 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600" spc="-1" strike="noStrike">
                <a:solidFill>
                  <a:srgbClr val="2109af"/>
                </a:solidFill>
                <a:latin typeface="Bookman Old Style"/>
              </a:rPr>
              <a:t>До індивідуально - виховної роботи із суб’єктами 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600" spc="-1" strike="noStrike">
                <a:solidFill>
                  <a:srgbClr val="2109af"/>
                </a:solidFill>
                <a:latin typeface="Bookman Old Style"/>
              </a:rPr>
              <a:t>залучено 4 волонтери пробації</a:t>
            </a:r>
            <a:endParaRPr b="0" lang="uk-UA" sz="1600" spc="-1" strike="noStrike">
              <a:latin typeface="Arial"/>
            </a:endParaRPr>
          </a:p>
        </p:txBody>
      </p:sp>
      <p:pic>
        <p:nvPicPr>
          <p:cNvPr id="236" name="Рисунок 5" descr=""/>
          <p:cNvPicPr/>
          <p:nvPr/>
        </p:nvPicPr>
        <p:blipFill>
          <a:blip r:embed="rId2"/>
          <a:srcRect l="12985" t="3276" r="6283" b="5476"/>
          <a:stretch/>
        </p:blipFill>
        <p:spPr>
          <a:xfrm>
            <a:off x="254520" y="118440"/>
            <a:ext cx="1700640" cy="167508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39" name="CustomShape 2"/>
          <p:cNvSpPr/>
          <p:nvPr/>
        </p:nvSpPr>
        <p:spPr>
          <a:xfrm>
            <a:off x="1412640" y="154800"/>
            <a:ext cx="862560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Систематичне обговорення 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важливих питань щодо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реалізації пробації з партнерами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240" name="Рисунок 4" descr=""/>
          <p:cNvPicPr/>
          <p:nvPr/>
        </p:nvPicPr>
        <p:blipFill>
          <a:blip r:embed="rId2"/>
          <a:srcRect l="9077" t="12891" r="9669" b="8868"/>
          <a:stretch/>
        </p:blipFill>
        <p:spPr>
          <a:xfrm>
            <a:off x="168840" y="154800"/>
            <a:ext cx="2138040" cy="17157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41" name="CustomShape 3"/>
          <p:cNvSpPr/>
          <p:nvPr/>
        </p:nvSpPr>
        <p:spPr>
          <a:xfrm>
            <a:off x="12600" y="4286160"/>
            <a:ext cx="2799720" cy="115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Робоча зустріч із начальником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Білгород-Дністровської Державної виконавчої служби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6219000" y="4160880"/>
            <a:ext cx="2959920" cy="15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Робоча зустріч із начальником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Білгород-Дністровського міського центру соціальних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 </a:t>
            </a: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служб для сім’ї, дітей та молоді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243" name="CustomShape 5"/>
          <p:cNvSpPr/>
          <p:nvPr/>
        </p:nvSpPr>
        <p:spPr>
          <a:xfrm>
            <a:off x="2342880" y="612540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ff0000"/>
                </a:solidFill>
                <a:latin typeface="Bookman Old Style"/>
              </a:rPr>
              <a:t>Засідання спостережної комісії в  Білгород-Дністровській міській раді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244" name="Рисунок 11" descr=""/>
          <p:cNvPicPr/>
          <p:nvPr/>
        </p:nvPicPr>
        <p:blipFill>
          <a:blip r:embed="rId3"/>
          <a:stretch/>
        </p:blipFill>
        <p:spPr>
          <a:xfrm>
            <a:off x="193320" y="1965600"/>
            <a:ext cx="3172320" cy="232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" name="Рисунок 14" descr=""/>
          <p:cNvPicPr/>
          <p:nvPr/>
        </p:nvPicPr>
        <p:blipFill>
          <a:blip r:embed="rId4"/>
          <a:stretch/>
        </p:blipFill>
        <p:spPr>
          <a:xfrm>
            <a:off x="5778360" y="1965600"/>
            <a:ext cx="3172320" cy="218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" name="Рисунок 15" descr=""/>
          <p:cNvPicPr/>
          <p:nvPr/>
        </p:nvPicPr>
        <p:blipFill>
          <a:blip r:embed="rId5"/>
          <a:srcRect l="0" t="10460" r="0" b="31893"/>
          <a:stretch/>
        </p:blipFill>
        <p:spPr>
          <a:xfrm>
            <a:off x="2903760" y="3801600"/>
            <a:ext cx="3449160" cy="20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1977120" y="105120"/>
            <a:ext cx="714528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c00000"/>
                </a:solidFill>
                <a:latin typeface="Bookman Old Style"/>
              </a:rPr>
              <a:t>Проведення психологічної роботи з працівниками спрямованої на недопущення професійного вигорання 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250" name="Рисунок 5" descr=""/>
          <p:cNvPicPr/>
          <p:nvPr/>
        </p:nvPicPr>
        <p:blipFill>
          <a:blip r:embed="rId2"/>
          <a:srcRect l="0" t="10798" r="0" b="8799"/>
          <a:stretch/>
        </p:blipFill>
        <p:spPr>
          <a:xfrm>
            <a:off x="172080" y="108720"/>
            <a:ext cx="1847520" cy="15940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51" name="Рисунок 7" descr=""/>
          <p:cNvPicPr/>
          <p:nvPr/>
        </p:nvPicPr>
        <p:blipFill>
          <a:blip r:embed="rId3"/>
          <a:stretch/>
        </p:blipFill>
        <p:spPr>
          <a:xfrm>
            <a:off x="1095840" y="2026440"/>
            <a:ext cx="7216200" cy="409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3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1872000" y="179280"/>
            <a:ext cx="5616360" cy="90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3000"/>
              </a:lnSpc>
            </a:pPr>
            <a:r>
              <a:rPr b="1" i="1" lang="uk-UA" sz="3200" spc="-1" strike="noStrike">
                <a:solidFill>
                  <a:srgbClr val="c00000"/>
                </a:solidFill>
                <a:latin typeface="Bookman Old Style"/>
              </a:rPr>
              <a:t>Пріоритетні завдання на І квартал 2020 рік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1121760" y="1076040"/>
            <a:ext cx="7598160" cy="56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71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uk-UA" sz="14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0" lang="uk-UA" sz="14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Покращення матеріально-технічної бази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Забезпечення якісної підготовки кадрів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Розвиток взаємодії з судами, прокуратурою, адвокатурою,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   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центрами БПД, поліцією та іншими правоохоронними органами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Подальша реалізація заходів комунікативної 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    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політики пробації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Поглиблення співпраці з громадою, розширення практики підтримки пробації через цільові програми, розвиток банку ресурсів з надання послуг клієнтам пробації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Залучення волонтерів для роботи, пов’язаної з пробацією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Підготовка матеріалів для внесення до Єдиного реєстру засуджених та осіб, узятих під варту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indent="-271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-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	</a:t>
            </a:r>
            <a:r>
              <a:rPr b="1" i="1" lang="uk-UA" sz="1600" spc="-1" strike="noStrike">
                <a:solidFill>
                  <a:srgbClr val="000000"/>
                </a:solidFill>
                <a:latin typeface="Bookman Old Style"/>
              </a:rPr>
              <a:t>Підготовка до реалізації завдання з автоматизації адміністративних та статистичних даних</a:t>
            </a:r>
            <a:endParaRPr b="0" lang="uk-UA" sz="1600" spc="-1" strike="noStrike"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7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/>
        </p:spPr>
      </p:pic>
      <p:grpSp>
        <p:nvGrpSpPr>
          <p:cNvPr id="258" name="Group 2"/>
          <p:cNvGrpSpPr/>
          <p:nvPr/>
        </p:nvGrpSpPr>
        <p:grpSpPr>
          <a:xfrm>
            <a:off x="555840" y="100440"/>
            <a:ext cx="8038080" cy="6335640"/>
            <a:chOff x="555840" y="100440"/>
            <a:chExt cx="8038080" cy="6335640"/>
          </a:xfrm>
        </p:grpSpPr>
        <p:sp>
          <p:nvSpPr>
            <p:cNvPr id="259" name="CustomShape 3"/>
            <p:cNvSpPr/>
            <p:nvPr/>
          </p:nvSpPr>
          <p:spPr>
            <a:xfrm>
              <a:off x="555840" y="1027080"/>
              <a:ext cx="8038080" cy="54090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solidFill>
                <a:schemeClr val="accent4">
                  <a:shade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260" name="CustomShape 4"/>
            <p:cNvSpPr/>
            <p:nvPr/>
          </p:nvSpPr>
          <p:spPr>
            <a:xfrm>
              <a:off x="1393920" y="1392480"/>
              <a:ext cx="6385320" cy="4695480"/>
            </a:xfrm>
            <a:prstGeom prst="roundRect">
              <a:avLst>
                <a:gd name="adj" fmla="val 16667"/>
              </a:avLst>
            </a:prstGeom>
            <a:blipFill rotWithShape="0">
              <a:blip r:embed="rId2"/>
              <a:stretch>
                <a:fillRect l="-158645" t="0" r="-158645" b="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1" name="CustomShape 5"/>
            <p:cNvSpPr/>
            <p:nvPr/>
          </p:nvSpPr>
          <p:spPr>
            <a:xfrm flipV="1" rot="10800000">
              <a:off x="7923960" y="971640"/>
              <a:ext cx="6780960" cy="871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6320" rIns="76320" tIns="76320" bIns="76320" anchor="ctr" rot="-10800000"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b="1" i="1" lang="uk-UA" sz="2000" spc="-1" strike="noStrike">
                  <a:solidFill>
                    <a:srgbClr val="c00000"/>
                  </a:solidFill>
                  <a:latin typeface="Bookman Old Style"/>
                </a:rPr>
                <a:t>Білгород-Дністровський міськрайонний відділ філії Державно установи «Центр пробації»      в Одеській області</a:t>
              </a:r>
              <a:endParaRPr b="0" lang="uk-UA" sz="2000" spc="-1" strike="noStrike">
                <a:latin typeface="Arial"/>
              </a:endParaRPr>
            </a:p>
          </p:txBody>
        </p:sp>
      </p:grpSp>
      <p:grpSp>
        <p:nvGrpSpPr>
          <p:cNvPr id="262" name="Group 6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5" name="TextShape 2"/>
          <p:cNvSpPr txBox="1"/>
          <p:nvPr/>
        </p:nvSpPr>
        <p:spPr>
          <a:xfrm>
            <a:off x="425160" y="1374480"/>
            <a:ext cx="8293680" cy="11548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i="1" lang="ru-RU" sz="2400" spc="-1" strike="noStrike">
                <a:solidFill>
                  <a:srgbClr val="c00000"/>
                </a:solidFill>
                <a:latin typeface="Bookman Old Style"/>
              </a:rPr>
              <a:t>І місце за рейтинговою оцінкою діяльності підрозділів філії ДУ «Центр пробації» </a:t>
            </a:r>
            <a:br/>
            <a:r>
              <a:rPr b="1" i="1" lang="ru-RU" sz="2400" spc="-1" strike="noStrike">
                <a:solidFill>
                  <a:srgbClr val="c00000"/>
                </a:solidFill>
                <a:latin typeface="Bookman Old Style"/>
              </a:rPr>
              <a:t>в Одеській області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TextShape 3"/>
          <p:cNvSpPr txBox="1"/>
          <p:nvPr/>
        </p:nvSpPr>
        <p:spPr>
          <a:xfrm>
            <a:off x="3292560" y="155160"/>
            <a:ext cx="4447440" cy="1338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Організаційна діяльність 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67" name="Рисунок 4" descr=""/>
          <p:cNvPicPr/>
          <p:nvPr/>
        </p:nvPicPr>
        <p:blipFill>
          <a:blip r:embed="rId2"/>
          <a:srcRect l="7992" t="0" r="1680" b="0"/>
          <a:stretch/>
        </p:blipFill>
        <p:spPr>
          <a:xfrm>
            <a:off x="196560" y="48600"/>
            <a:ext cx="2306880" cy="14320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8" name="CustomShape 4"/>
          <p:cNvSpPr/>
          <p:nvPr/>
        </p:nvSpPr>
        <p:spPr>
          <a:xfrm>
            <a:off x="136800" y="2541600"/>
            <a:ext cx="8853840" cy="101268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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Наші Партнери: </a:t>
            </a:r>
            <a:endParaRPr b="0" lang="uk-UA" sz="1400" spc="-1" strike="noStrike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9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державних організації;</a:t>
            </a:r>
            <a:endParaRPr b="0" lang="uk-UA" sz="1400" spc="-1" strike="noStrike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3 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громадських організацій;</a:t>
            </a:r>
            <a:endParaRPr b="0" lang="uk-UA" sz="1400" spc="-1" strike="noStrike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4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 волонтери 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69" name="CustomShape 5"/>
          <p:cNvSpPr/>
          <p:nvPr/>
        </p:nvSpPr>
        <p:spPr>
          <a:xfrm>
            <a:off x="196560" y="3731040"/>
            <a:ext cx="8734320" cy="160272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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Висвітлення діяльності   в засобах масової інформації:</a:t>
            </a:r>
            <a:endParaRPr b="0" lang="uk-UA" sz="14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13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 статті розміщенні  на регіональній сторінці  «FACEBOOK»;</a:t>
            </a:r>
            <a:endParaRPr b="0" lang="uk-UA" sz="14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131</a:t>
            </a: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 статті на сайтах партнерів;</a:t>
            </a:r>
            <a:endParaRPr b="0" lang="uk-UA" sz="14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1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виступ на радіомовленні «Новини Придністров'я»;</a:t>
            </a:r>
            <a:endParaRPr b="0" lang="uk-UA" sz="14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1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відео на телебаченні «Перший Муніципальний канал»;</a:t>
            </a:r>
            <a:endParaRPr b="0" lang="uk-UA" sz="14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  <a:ea typeface="Arial Unicode MS"/>
              </a:rPr>
              <a:t>1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  <a:ea typeface="Arial Unicode MS"/>
              </a:rPr>
              <a:t>стаття в газетах «Торнадо-пресс» та «Слово Придністров'я»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70" name="CustomShape 6"/>
          <p:cNvSpPr/>
          <p:nvPr/>
        </p:nvSpPr>
        <p:spPr>
          <a:xfrm>
            <a:off x="841680" y="5462640"/>
            <a:ext cx="7443720" cy="54792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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100% кадрове забезпечення: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71" name="CustomShape 7"/>
          <p:cNvSpPr/>
          <p:nvPr/>
        </p:nvSpPr>
        <p:spPr>
          <a:xfrm>
            <a:off x="658800" y="6205320"/>
            <a:ext cx="7876800" cy="45792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marL="171360" indent="-171000" algn="ctr">
              <a:lnSpc>
                <a:spcPct val="100000"/>
              </a:lnSpc>
              <a:buClr>
                <a:srgbClr val="0d0d0d"/>
              </a:buClr>
              <a:buFont typeface="Wingdings" charset="2"/>
              <a:buChar char=""/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Затверджені 2 цільові програми 2019 - 2022 рр. на щорічну загальну суму - 40 тис. грн.</a:t>
            </a:r>
            <a:endParaRPr b="0" lang="uk-UA" sz="14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576360" y="577800"/>
            <a:ext cx="576000" cy="960120"/>
          </a:xfrm>
          <a:custGeom>
            <a:avLst/>
            <a:gdLst/>
            <a:ahLst/>
            <a:rect l="l" t="t" r="r" b="b"/>
            <a:pathLst>
              <a:path w="576580" h="960119">
                <a:moveTo>
                  <a:pt x="209524" y="767283"/>
                </a:moveTo>
                <a:lnTo>
                  <a:pt x="160566" y="767283"/>
                </a:lnTo>
                <a:lnTo>
                  <a:pt x="173872" y="814377"/>
                </a:lnTo>
                <a:lnTo>
                  <a:pt x="195238" y="857491"/>
                </a:lnTo>
                <a:lnTo>
                  <a:pt x="223807" y="895699"/>
                </a:lnTo>
                <a:lnTo>
                  <a:pt x="258724" y="928077"/>
                </a:lnTo>
                <a:lnTo>
                  <a:pt x="267348" y="934722"/>
                </a:lnTo>
                <a:lnTo>
                  <a:pt x="275161" y="942332"/>
                </a:lnTo>
                <a:lnTo>
                  <a:pt x="282095" y="950830"/>
                </a:lnTo>
                <a:lnTo>
                  <a:pt x="287997" y="960005"/>
                </a:lnTo>
                <a:lnTo>
                  <a:pt x="293951" y="950796"/>
                </a:lnTo>
                <a:lnTo>
                  <a:pt x="300840" y="942422"/>
                </a:lnTo>
                <a:lnTo>
                  <a:pt x="308657" y="934823"/>
                </a:lnTo>
                <a:lnTo>
                  <a:pt x="317284" y="928077"/>
                </a:lnTo>
                <a:lnTo>
                  <a:pt x="352193" y="895699"/>
                </a:lnTo>
                <a:lnTo>
                  <a:pt x="372660" y="868324"/>
                </a:lnTo>
                <a:lnTo>
                  <a:pt x="263994" y="868324"/>
                </a:lnTo>
                <a:lnTo>
                  <a:pt x="245598" y="846226"/>
                </a:lnTo>
                <a:lnTo>
                  <a:pt x="230192" y="821856"/>
                </a:lnTo>
                <a:lnTo>
                  <a:pt x="218069" y="795459"/>
                </a:lnTo>
                <a:lnTo>
                  <a:pt x="209524" y="767283"/>
                </a:lnTo>
                <a:close/>
                <a:moveTo>
                  <a:pt x="312000" y="767283"/>
                </a:moveTo>
                <a:lnTo>
                  <a:pt x="263994" y="767283"/>
                </a:lnTo>
                <a:lnTo>
                  <a:pt x="263994" y="868324"/>
                </a:lnTo>
                <a:lnTo>
                  <a:pt x="312000" y="868324"/>
                </a:lnTo>
                <a:lnTo>
                  <a:pt x="312000" y="767283"/>
                </a:lnTo>
                <a:close/>
                <a:moveTo>
                  <a:pt x="415442" y="767283"/>
                </a:moveTo>
                <a:lnTo>
                  <a:pt x="366483" y="767283"/>
                </a:lnTo>
                <a:lnTo>
                  <a:pt x="357938" y="795493"/>
                </a:lnTo>
                <a:lnTo>
                  <a:pt x="345814" y="821947"/>
                </a:lnTo>
                <a:lnTo>
                  <a:pt x="330404" y="846328"/>
                </a:lnTo>
                <a:lnTo>
                  <a:pt x="312000" y="868324"/>
                </a:lnTo>
                <a:lnTo>
                  <a:pt x="372660" y="868324"/>
                </a:lnTo>
                <a:lnTo>
                  <a:pt x="380760" y="857491"/>
                </a:lnTo>
                <a:lnTo>
                  <a:pt x="402128" y="814377"/>
                </a:lnTo>
                <a:lnTo>
                  <a:pt x="415442" y="767283"/>
                </a:lnTo>
                <a:close/>
                <a:moveTo>
                  <a:pt x="0" y="72008"/>
                </a:moveTo>
                <a:lnTo>
                  <a:pt x="0" y="767283"/>
                </a:lnTo>
                <a:lnTo>
                  <a:pt x="575995" y="767283"/>
                </a:lnTo>
                <a:lnTo>
                  <a:pt x="575995" y="719277"/>
                </a:lnTo>
                <a:lnTo>
                  <a:pt x="47764" y="719277"/>
                </a:lnTo>
                <a:lnTo>
                  <a:pt x="47764" y="575284"/>
                </a:lnTo>
                <a:lnTo>
                  <a:pt x="127014" y="575284"/>
                </a:lnTo>
                <a:lnTo>
                  <a:pt x="120988" y="560960"/>
                </a:lnTo>
                <a:lnTo>
                  <a:pt x="120954" y="541921"/>
                </a:lnTo>
                <a:lnTo>
                  <a:pt x="126664" y="527278"/>
                </a:lnTo>
                <a:lnTo>
                  <a:pt x="48006" y="527278"/>
                </a:lnTo>
                <a:lnTo>
                  <a:pt x="48006" y="172084"/>
                </a:lnTo>
                <a:lnTo>
                  <a:pt x="107225" y="172084"/>
                </a:lnTo>
                <a:lnTo>
                  <a:pt x="104219" y="166756"/>
                </a:lnTo>
                <a:lnTo>
                  <a:pt x="73054" y="128186"/>
                </a:lnTo>
                <a:lnTo>
                  <a:pt x="36004" y="95288"/>
                </a:lnTo>
                <a:lnTo>
                  <a:pt x="9306" y="77366"/>
                </a:lnTo>
                <a:lnTo>
                  <a:pt x="0" y="72008"/>
                </a:lnTo>
                <a:close/>
                <a:moveTo>
                  <a:pt x="127014" y="575284"/>
                </a:moveTo>
                <a:lnTo>
                  <a:pt x="75120" y="575284"/>
                </a:lnTo>
                <a:lnTo>
                  <a:pt x="84673" y="598663"/>
                </a:lnTo>
                <a:lnTo>
                  <a:pt x="99717" y="618486"/>
                </a:lnTo>
                <a:lnTo>
                  <a:pt x="119261" y="633809"/>
                </a:lnTo>
                <a:lnTo>
                  <a:pt x="142316" y="643686"/>
                </a:lnTo>
                <a:lnTo>
                  <a:pt x="165366" y="648957"/>
                </a:lnTo>
                <a:lnTo>
                  <a:pt x="161224" y="665956"/>
                </a:lnTo>
                <a:lnTo>
                  <a:pt x="158213" y="683402"/>
                </a:lnTo>
                <a:lnTo>
                  <a:pt x="156387" y="701104"/>
                </a:lnTo>
                <a:lnTo>
                  <a:pt x="155765" y="719277"/>
                </a:lnTo>
                <a:lnTo>
                  <a:pt x="204000" y="719277"/>
                </a:lnTo>
                <a:lnTo>
                  <a:pt x="204574" y="703942"/>
                </a:lnTo>
                <a:lnTo>
                  <a:pt x="206237" y="688922"/>
                </a:lnTo>
                <a:lnTo>
                  <a:pt x="208884" y="674262"/>
                </a:lnTo>
                <a:lnTo>
                  <a:pt x="212394" y="660006"/>
                </a:lnTo>
                <a:lnTo>
                  <a:pt x="413085" y="660006"/>
                </a:lnTo>
                <a:lnTo>
                  <a:pt x="411101" y="651840"/>
                </a:lnTo>
                <a:lnTo>
                  <a:pt x="287997" y="651840"/>
                </a:lnTo>
                <a:lnTo>
                  <a:pt x="277007" y="640080"/>
                </a:lnTo>
                <a:lnTo>
                  <a:pt x="264482" y="630212"/>
                </a:lnTo>
                <a:lnTo>
                  <a:pt x="250473" y="622243"/>
                </a:lnTo>
                <a:lnTo>
                  <a:pt x="235204" y="616318"/>
                </a:lnTo>
                <a:lnTo>
                  <a:pt x="241975" y="604088"/>
                </a:lnTo>
                <a:lnTo>
                  <a:pt x="187439" y="604088"/>
                </a:lnTo>
                <a:lnTo>
                  <a:pt x="158635" y="598322"/>
                </a:lnTo>
                <a:lnTo>
                  <a:pt x="141071" y="590926"/>
                </a:lnTo>
                <a:lnTo>
                  <a:pt x="128098" y="577861"/>
                </a:lnTo>
                <a:lnTo>
                  <a:pt x="127014" y="575284"/>
                </a:lnTo>
                <a:close/>
                <a:moveTo>
                  <a:pt x="363601" y="660006"/>
                </a:moveTo>
                <a:lnTo>
                  <a:pt x="212394" y="660006"/>
                </a:lnTo>
                <a:lnTo>
                  <a:pt x="232710" y="666734"/>
                </a:lnTo>
                <a:lnTo>
                  <a:pt x="249086" y="679831"/>
                </a:lnTo>
                <a:lnTo>
                  <a:pt x="260016" y="697832"/>
                </a:lnTo>
                <a:lnTo>
                  <a:pt x="263994" y="719277"/>
                </a:lnTo>
                <a:lnTo>
                  <a:pt x="312000" y="719277"/>
                </a:lnTo>
                <a:lnTo>
                  <a:pt x="315978" y="697832"/>
                </a:lnTo>
                <a:lnTo>
                  <a:pt x="326909" y="679831"/>
                </a:lnTo>
                <a:lnTo>
                  <a:pt x="343285" y="666734"/>
                </a:lnTo>
                <a:lnTo>
                  <a:pt x="363601" y="660006"/>
                </a:lnTo>
                <a:close/>
                <a:moveTo>
                  <a:pt x="413085" y="660006"/>
                </a:moveTo>
                <a:lnTo>
                  <a:pt x="363601" y="660006"/>
                </a:lnTo>
                <a:lnTo>
                  <a:pt x="367159" y="674364"/>
                </a:lnTo>
                <a:lnTo>
                  <a:pt x="369789" y="689013"/>
                </a:lnTo>
                <a:lnTo>
                  <a:pt x="371428" y="703976"/>
                </a:lnTo>
                <a:lnTo>
                  <a:pt x="371995" y="719277"/>
                </a:lnTo>
                <a:lnTo>
                  <a:pt x="420001" y="719277"/>
                </a:lnTo>
                <a:lnTo>
                  <a:pt x="419367" y="701104"/>
                </a:lnTo>
                <a:lnTo>
                  <a:pt x="417523" y="683312"/>
                </a:lnTo>
                <a:lnTo>
                  <a:pt x="414523" y="665922"/>
                </a:lnTo>
                <a:lnTo>
                  <a:pt x="413085" y="660006"/>
                </a:lnTo>
                <a:close/>
                <a:moveTo>
                  <a:pt x="575995" y="575284"/>
                </a:moveTo>
                <a:lnTo>
                  <a:pt x="528002" y="575284"/>
                </a:lnTo>
                <a:lnTo>
                  <a:pt x="528002" y="719277"/>
                </a:lnTo>
                <a:lnTo>
                  <a:pt x="575995" y="719277"/>
                </a:lnTo>
                <a:lnTo>
                  <a:pt x="575995" y="575284"/>
                </a:lnTo>
                <a:close/>
                <a:moveTo>
                  <a:pt x="340597" y="496798"/>
                </a:moveTo>
                <a:lnTo>
                  <a:pt x="287997" y="496798"/>
                </a:lnTo>
                <a:lnTo>
                  <a:pt x="298613" y="528062"/>
                </a:lnTo>
                <a:lnTo>
                  <a:pt x="310981" y="558449"/>
                </a:lnTo>
                <a:lnTo>
                  <a:pt x="325059" y="587890"/>
                </a:lnTo>
                <a:lnTo>
                  <a:pt x="340804" y="616318"/>
                </a:lnTo>
                <a:lnTo>
                  <a:pt x="325668" y="622141"/>
                </a:lnTo>
                <a:lnTo>
                  <a:pt x="311700" y="630121"/>
                </a:lnTo>
                <a:lnTo>
                  <a:pt x="299051" y="640114"/>
                </a:lnTo>
                <a:lnTo>
                  <a:pt x="287997" y="651840"/>
                </a:lnTo>
                <a:lnTo>
                  <a:pt x="411101" y="651840"/>
                </a:lnTo>
                <a:lnTo>
                  <a:pt x="410400" y="648957"/>
                </a:lnTo>
                <a:lnTo>
                  <a:pt x="433438" y="643686"/>
                </a:lnTo>
                <a:lnTo>
                  <a:pt x="456628" y="633809"/>
                </a:lnTo>
                <a:lnTo>
                  <a:pt x="476219" y="618486"/>
                </a:lnTo>
                <a:lnTo>
                  <a:pt x="487116" y="604088"/>
                </a:lnTo>
                <a:lnTo>
                  <a:pt x="388556" y="604088"/>
                </a:lnTo>
                <a:lnTo>
                  <a:pt x="381193" y="590214"/>
                </a:lnTo>
                <a:lnTo>
                  <a:pt x="373894" y="576299"/>
                </a:lnTo>
                <a:lnTo>
                  <a:pt x="366728" y="562295"/>
                </a:lnTo>
                <a:lnTo>
                  <a:pt x="359765" y="548157"/>
                </a:lnTo>
                <a:lnTo>
                  <a:pt x="340597" y="496798"/>
                </a:lnTo>
                <a:close/>
                <a:moveTo>
                  <a:pt x="287997" y="0"/>
                </a:moveTo>
                <a:lnTo>
                  <a:pt x="272960" y="20451"/>
                </a:lnTo>
                <a:lnTo>
                  <a:pt x="261634" y="43380"/>
                </a:lnTo>
                <a:lnTo>
                  <a:pt x="254491" y="68379"/>
                </a:lnTo>
                <a:lnTo>
                  <a:pt x="252006" y="95046"/>
                </a:lnTo>
                <a:lnTo>
                  <a:pt x="253712" y="143115"/>
                </a:lnTo>
                <a:lnTo>
                  <a:pt x="256571" y="191136"/>
                </a:lnTo>
                <a:lnTo>
                  <a:pt x="259776" y="239122"/>
                </a:lnTo>
                <a:lnTo>
                  <a:pt x="262520" y="287085"/>
                </a:lnTo>
                <a:lnTo>
                  <a:pt x="263994" y="335038"/>
                </a:lnTo>
                <a:lnTo>
                  <a:pt x="261059" y="390209"/>
                </a:lnTo>
                <a:lnTo>
                  <a:pt x="250920" y="443941"/>
                </a:lnTo>
                <a:lnTo>
                  <a:pt x="235380" y="496501"/>
                </a:lnTo>
                <a:lnTo>
                  <a:pt x="216242" y="548157"/>
                </a:lnTo>
                <a:lnTo>
                  <a:pt x="194377" y="591027"/>
                </a:lnTo>
                <a:lnTo>
                  <a:pt x="187439" y="604088"/>
                </a:lnTo>
                <a:lnTo>
                  <a:pt x="241975" y="604088"/>
                </a:lnTo>
                <a:lnTo>
                  <a:pt x="250943" y="587890"/>
                </a:lnTo>
                <a:lnTo>
                  <a:pt x="265020" y="558449"/>
                </a:lnTo>
                <a:lnTo>
                  <a:pt x="277387" y="528062"/>
                </a:lnTo>
                <a:lnTo>
                  <a:pt x="287997" y="496798"/>
                </a:lnTo>
                <a:lnTo>
                  <a:pt x="340597" y="496798"/>
                </a:lnTo>
                <a:lnTo>
                  <a:pt x="340486" y="496501"/>
                </a:lnTo>
                <a:lnTo>
                  <a:pt x="324900" y="443941"/>
                </a:lnTo>
                <a:lnTo>
                  <a:pt x="314806" y="390209"/>
                </a:lnTo>
                <a:lnTo>
                  <a:pt x="312000" y="335038"/>
                </a:lnTo>
                <a:lnTo>
                  <a:pt x="313480" y="286974"/>
                </a:lnTo>
                <a:lnTo>
                  <a:pt x="316225" y="238954"/>
                </a:lnTo>
                <a:lnTo>
                  <a:pt x="319430" y="190966"/>
                </a:lnTo>
                <a:lnTo>
                  <a:pt x="322290" y="143001"/>
                </a:lnTo>
                <a:lnTo>
                  <a:pt x="324002" y="95046"/>
                </a:lnTo>
                <a:lnTo>
                  <a:pt x="321516" y="68379"/>
                </a:lnTo>
                <a:lnTo>
                  <a:pt x="314372" y="43380"/>
                </a:lnTo>
                <a:lnTo>
                  <a:pt x="303042" y="20451"/>
                </a:lnTo>
                <a:lnTo>
                  <a:pt x="287997" y="0"/>
                </a:lnTo>
                <a:close/>
                <a:moveTo>
                  <a:pt x="490545" y="503288"/>
                </a:moveTo>
                <a:lnTo>
                  <a:pt x="408241" y="503288"/>
                </a:lnTo>
                <a:lnTo>
                  <a:pt x="424326" y="506119"/>
                </a:lnTo>
                <a:lnTo>
                  <a:pt x="438299" y="514056"/>
                </a:lnTo>
                <a:lnTo>
                  <a:pt x="448943" y="526267"/>
                </a:lnTo>
                <a:lnTo>
                  <a:pt x="455041" y="541921"/>
                </a:lnTo>
                <a:lnTo>
                  <a:pt x="455027" y="560960"/>
                </a:lnTo>
                <a:lnTo>
                  <a:pt x="447902" y="577951"/>
                </a:lnTo>
                <a:lnTo>
                  <a:pt x="434925" y="591027"/>
                </a:lnTo>
                <a:lnTo>
                  <a:pt x="417360" y="598322"/>
                </a:lnTo>
                <a:lnTo>
                  <a:pt x="388556" y="604088"/>
                </a:lnTo>
                <a:lnTo>
                  <a:pt x="487116" y="604088"/>
                </a:lnTo>
                <a:lnTo>
                  <a:pt x="491222" y="598663"/>
                </a:lnTo>
                <a:lnTo>
                  <a:pt x="500646" y="575284"/>
                </a:lnTo>
                <a:lnTo>
                  <a:pt x="575995" y="575284"/>
                </a:lnTo>
                <a:lnTo>
                  <a:pt x="575995" y="527278"/>
                </a:lnTo>
                <a:lnTo>
                  <a:pt x="500875" y="527278"/>
                </a:lnTo>
                <a:lnTo>
                  <a:pt x="493544" y="507887"/>
                </a:lnTo>
                <a:lnTo>
                  <a:pt x="490545" y="503288"/>
                </a:lnTo>
                <a:close/>
                <a:moveTo>
                  <a:pt x="107225" y="172084"/>
                </a:moveTo>
                <a:lnTo>
                  <a:pt x="48006" y="172084"/>
                </a:lnTo>
                <a:lnTo>
                  <a:pt x="69258" y="201040"/>
                </a:lnTo>
                <a:lnTo>
                  <a:pt x="86307" y="232922"/>
                </a:lnTo>
                <a:lnTo>
                  <a:pt x="98724" y="267327"/>
                </a:lnTo>
                <a:lnTo>
                  <a:pt x="106083" y="303847"/>
                </a:lnTo>
                <a:lnTo>
                  <a:pt x="125285" y="465366"/>
                </a:lnTo>
                <a:lnTo>
                  <a:pt x="108096" y="476391"/>
                </a:lnTo>
                <a:lnTo>
                  <a:pt x="93630" y="490745"/>
                </a:lnTo>
                <a:lnTo>
                  <a:pt x="82451" y="507887"/>
                </a:lnTo>
                <a:lnTo>
                  <a:pt x="75120" y="527278"/>
                </a:lnTo>
                <a:lnTo>
                  <a:pt x="126664" y="527278"/>
                </a:lnTo>
                <a:lnTo>
                  <a:pt x="127058" y="526267"/>
                </a:lnTo>
                <a:lnTo>
                  <a:pt x="137702" y="514056"/>
                </a:lnTo>
                <a:lnTo>
                  <a:pt x="151676" y="506119"/>
                </a:lnTo>
                <a:lnTo>
                  <a:pt x="167767" y="503288"/>
                </a:lnTo>
                <a:lnTo>
                  <a:pt x="178177" y="503288"/>
                </a:lnTo>
                <a:lnTo>
                  <a:pt x="154800" y="308648"/>
                </a:lnTo>
                <a:lnTo>
                  <a:pt x="145853" y="257772"/>
                </a:lnTo>
                <a:lnTo>
                  <a:pt x="128739" y="210213"/>
                </a:lnTo>
                <a:lnTo>
                  <a:pt x="107225" y="172084"/>
                </a:lnTo>
                <a:close/>
                <a:moveTo>
                  <a:pt x="575995" y="172084"/>
                </a:moveTo>
                <a:lnTo>
                  <a:pt x="528002" y="172084"/>
                </a:lnTo>
                <a:lnTo>
                  <a:pt x="528002" y="527278"/>
                </a:lnTo>
                <a:lnTo>
                  <a:pt x="575995" y="527278"/>
                </a:lnTo>
                <a:lnTo>
                  <a:pt x="575995" y="172084"/>
                </a:lnTo>
                <a:close/>
                <a:moveTo>
                  <a:pt x="178177" y="503288"/>
                </a:moveTo>
                <a:lnTo>
                  <a:pt x="167767" y="503288"/>
                </a:lnTo>
                <a:lnTo>
                  <a:pt x="178320" y="504482"/>
                </a:lnTo>
                <a:lnTo>
                  <a:pt x="178177" y="503288"/>
                </a:lnTo>
                <a:close/>
                <a:moveTo>
                  <a:pt x="575995" y="72008"/>
                </a:moveTo>
                <a:lnTo>
                  <a:pt x="540004" y="95288"/>
                </a:lnTo>
                <a:lnTo>
                  <a:pt x="502948" y="128186"/>
                </a:lnTo>
                <a:lnTo>
                  <a:pt x="471779" y="166756"/>
                </a:lnTo>
                <a:lnTo>
                  <a:pt x="447257" y="210213"/>
                </a:lnTo>
                <a:lnTo>
                  <a:pt x="430142" y="257772"/>
                </a:lnTo>
                <a:lnTo>
                  <a:pt x="421195" y="308648"/>
                </a:lnTo>
                <a:lnTo>
                  <a:pt x="397675" y="504482"/>
                </a:lnTo>
                <a:lnTo>
                  <a:pt x="408241" y="503288"/>
                </a:lnTo>
                <a:lnTo>
                  <a:pt x="490545" y="503288"/>
                </a:lnTo>
                <a:lnTo>
                  <a:pt x="482366" y="490745"/>
                </a:lnTo>
                <a:lnTo>
                  <a:pt x="467905" y="476391"/>
                </a:lnTo>
                <a:lnTo>
                  <a:pt x="450723" y="465366"/>
                </a:lnTo>
                <a:lnTo>
                  <a:pt x="469925" y="303847"/>
                </a:lnTo>
                <a:lnTo>
                  <a:pt x="477276" y="267327"/>
                </a:lnTo>
                <a:lnTo>
                  <a:pt x="489691" y="232922"/>
                </a:lnTo>
                <a:lnTo>
                  <a:pt x="506742" y="201040"/>
                </a:lnTo>
                <a:lnTo>
                  <a:pt x="528002" y="172084"/>
                </a:lnTo>
                <a:lnTo>
                  <a:pt x="575995" y="172084"/>
                </a:lnTo>
                <a:lnTo>
                  <a:pt x="575995" y="72008"/>
                </a:lnTo>
                <a:close/>
              </a:path>
            </a:pathLst>
          </a:custGeom>
          <a:solidFill>
            <a:srgbClr val="231f2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3"/>
          <p:cNvSpPr/>
          <p:nvPr/>
        </p:nvSpPr>
        <p:spPr>
          <a:xfrm>
            <a:off x="1278000" y="576360"/>
            <a:ext cx="75960" cy="674280"/>
          </a:xfrm>
          <a:custGeom>
            <a:avLst/>
            <a:gdLst/>
            <a:ahLst/>
            <a:rect l="l" t="t" r="r" b="b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1762a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4"/>
          <p:cNvSpPr/>
          <p:nvPr/>
        </p:nvSpPr>
        <p:spPr>
          <a:xfrm>
            <a:off x="1278000" y="1251000"/>
            <a:ext cx="75960" cy="674280"/>
          </a:xfrm>
          <a:custGeom>
            <a:avLst/>
            <a:gdLst/>
            <a:ahLst/>
            <a:rect l="l" t="t" r="r" b="b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fed628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5"/>
          <p:cNvSpPr/>
          <p:nvPr/>
        </p:nvSpPr>
        <p:spPr>
          <a:xfrm>
            <a:off x="1479600" y="576360"/>
            <a:ext cx="33624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</a:rPr>
              <a:t>МІНІСТЕРСТВО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</a:rPr>
              <a:t>ЮСТИЦІЇ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269" name="Рисунок 13" descr=""/>
          <p:cNvPicPr/>
          <p:nvPr/>
        </p:nvPicPr>
        <p:blipFill>
          <a:blip r:embed="rId2"/>
          <a:stretch/>
        </p:blipFill>
        <p:spPr>
          <a:xfrm>
            <a:off x="969840" y="1925640"/>
            <a:ext cx="7315560" cy="2768040"/>
          </a:xfrm>
          <a:prstGeom prst="rect">
            <a:avLst/>
          </a:prstGeom>
          <a:ln w="9360">
            <a:noFill/>
          </a:ln>
        </p:spPr>
      </p:pic>
      <p:sp>
        <p:nvSpPr>
          <p:cNvPr id="270" name="CustomShape 6"/>
          <p:cNvSpPr/>
          <p:nvPr/>
        </p:nvSpPr>
        <p:spPr>
          <a:xfrm>
            <a:off x="1010880" y="5020560"/>
            <a:ext cx="723384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Білгород-Дністровський міськрайонний відділ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філії Державної установи «Центр пробації» 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в Одеській області 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67701 м. Білгород-Дністровський, вул. Тімірязєва, 21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ffff00"/>
                </a:solidFill>
                <a:latin typeface="Arial"/>
              </a:rPr>
              <a:t>od12@probation.gov.ua</a:t>
            </a:r>
            <a:endParaRPr b="0" lang="uk-UA" sz="20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3" name="Рисунок 3" descr=""/>
          <p:cNvPicPr/>
          <p:nvPr/>
        </p:nvPicPr>
        <p:blipFill>
          <a:blip r:embed="rId1"/>
          <a:stretch/>
        </p:blipFill>
        <p:spPr>
          <a:xfrm>
            <a:off x="0" y="-5364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4" name="TextShape 2"/>
          <p:cNvSpPr txBox="1"/>
          <p:nvPr/>
        </p:nvSpPr>
        <p:spPr>
          <a:xfrm>
            <a:off x="951840" y="155160"/>
            <a:ext cx="7474320" cy="1103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Чисельність суб’єктів пробації за обліками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75" name="Рисунок 5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019320" y="2172960"/>
            <a:ext cx="3310560" cy="25113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6" name="CustomShape 3"/>
          <p:cNvSpPr/>
          <p:nvPr/>
        </p:nvSpPr>
        <p:spPr>
          <a:xfrm>
            <a:off x="667800" y="1370880"/>
            <a:ext cx="1683000" cy="127872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0d0d0d"/>
                </a:solidFill>
                <a:latin typeface="Bookman Old Style"/>
              </a:rPr>
              <a:t>Пенітенціарна пробація -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8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 осіб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77" name="CustomShape 4"/>
          <p:cNvSpPr/>
          <p:nvPr/>
        </p:nvSpPr>
        <p:spPr>
          <a:xfrm>
            <a:off x="7068600" y="1388880"/>
            <a:ext cx="1608480" cy="124236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Наглядова пробація –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149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осіб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78" name="CustomShape 5"/>
          <p:cNvSpPr/>
          <p:nvPr/>
        </p:nvSpPr>
        <p:spPr>
          <a:xfrm>
            <a:off x="749520" y="4244400"/>
            <a:ext cx="1683000" cy="146556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Досудова пробація –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1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осіб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79" name="CustomShape 6"/>
          <p:cNvSpPr/>
          <p:nvPr/>
        </p:nvSpPr>
        <p:spPr>
          <a:xfrm>
            <a:off x="7068600" y="4244400"/>
            <a:ext cx="1608480" cy="146556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Засуджених до штрафу - </a:t>
            </a: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11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 особи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80" name="CustomShape 7"/>
          <p:cNvSpPr/>
          <p:nvPr/>
        </p:nvSpPr>
        <p:spPr>
          <a:xfrm>
            <a:off x="3737520" y="5136840"/>
            <a:ext cx="2058120" cy="126864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Адміністративні стягнення –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400" spc="-1" strike="noStrike">
                <a:solidFill>
                  <a:srgbClr val="ff0000"/>
                </a:solidFill>
                <a:latin typeface="Bookman Old Style"/>
              </a:rPr>
              <a:t>9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 осіб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81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4" name="TextShape 2"/>
          <p:cNvSpPr txBox="1"/>
          <p:nvPr/>
        </p:nvSpPr>
        <p:spPr>
          <a:xfrm>
            <a:off x="1669320" y="155160"/>
            <a:ext cx="7474320" cy="674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Досудова пробація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endParaRPr b="0" lang="uk-UA" sz="32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2402640" y="830160"/>
            <a:ext cx="4725720" cy="161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3000"/>
              </a:lnSpc>
            </a:pPr>
            <a:r>
              <a:rPr b="1" i="1" lang="uk-UA" sz="1800" spc="-1" strike="noStrike">
                <a:solidFill>
                  <a:srgbClr val="c00000"/>
                </a:solidFill>
                <a:latin typeface="Bookman Old Style"/>
              </a:rPr>
              <a:t>Протягом І кварталу 2020 року до уповноваженого органу з питань пробації надійшло 1 ухвала суду щодо складання досудової доповіді стосовно обвинуваченого: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86" name="Диаграмма 33"/>
          <p:cNvGraphicFramePr/>
          <p:nvPr/>
        </p:nvGraphicFramePr>
        <p:xfrm>
          <a:off x="-262800" y="2230560"/>
          <a:ext cx="4184640" cy="300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" name="CustomShape 4"/>
          <p:cNvSpPr/>
          <p:nvPr/>
        </p:nvSpPr>
        <p:spPr>
          <a:xfrm>
            <a:off x="3996000" y="2644560"/>
            <a:ext cx="618480" cy="236160"/>
          </a:xfrm>
          <a:prstGeom prst="rect">
            <a:avLst/>
          </a:prstGeom>
          <a:solidFill>
            <a:srgbClr val="ff0048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3981240" y="3211200"/>
            <a:ext cx="618480" cy="2484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6"/>
          <p:cNvSpPr/>
          <p:nvPr/>
        </p:nvSpPr>
        <p:spPr>
          <a:xfrm>
            <a:off x="3981240" y="3839760"/>
            <a:ext cx="618480" cy="185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7"/>
          <p:cNvSpPr/>
          <p:nvPr/>
        </p:nvSpPr>
        <p:spPr>
          <a:xfrm>
            <a:off x="4688640" y="2584800"/>
            <a:ext cx="457164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Підготовлено досудових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доповідей – 1 особа;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91" name="CustomShape 8"/>
          <p:cNvSpPr/>
          <p:nvPr/>
        </p:nvSpPr>
        <p:spPr>
          <a:xfrm>
            <a:off x="4688640" y="3163680"/>
            <a:ext cx="457164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Підготовлено досудових доповідей за участю обвинуваченого – 1 особа;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92" name="CustomShape 9"/>
          <p:cNvSpPr/>
          <p:nvPr/>
        </p:nvSpPr>
        <p:spPr>
          <a:xfrm>
            <a:off x="4688640" y="3735720"/>
            <a:ext cx="4571640" cy="68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 висновком про можливість виправлення без позбавлення або обмеження волі на певний строк – 1 особа.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93" name="Рисунок 8" descr=""/>
          <p:cNvPicPr/>
          <p:nvPr/>
        </p:nvPicPr>
        <p:blipFill>
          <a:blip r:embed="rId3"/>
          <a:srcRect l="4409" t="1995" r="3062" b="4655"/>
          <a:stretch/>
        </p:blipFill>
        <p:spPr>
          <a:xfrm>
            <a:off x="7329240" y="618840"/>
            <a:ext cx="1589400" cy="18003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4" name="Рисунок 13" descr=""/>
          <p:cNvPicPr/>
          <p:nvPr/>
        </p:nvPicPr>
        <p:blipFill>
          <a:blip r:embed="rId4"/>
          <a:srcRect l="19346" t="5386" r="10318" b="11056"/>
          <a:stretch/>
        </p:blipFill>
        <p:spPr>
          <a:xfrm>
            <a:off x="3805200" y="4657320"/>
            <a:ext cx="1891800" cy="1983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5" name="Рисунок 14" descr=""/>
          <p:cNvPicPr/>
          <p:nvPr/>
        </p:nvPicPr>
        <p:blipFill>
          <a:blip r:embed="rId5"/>
          <a:srcRect l="5611" t="6232" r="3813" b="11708"/>
          <a:stretch/>
        </p:blipFill>
        <p:spPr>
          <a:xfrm>
            <a:off x="379800" y="210960"/>
            <a:ext cx="1941120" cy="175824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Рисунок 3" descr=""/>
          <p:cNvPicPr/>
          <p:nvPr/>
        </p:nvPicPr>
        <p:blipFill>
          <a:blip r:embed="rId1"/>
          <a:stretch/>
        </p:blipFill>
        <p:spPr>
          <a:xfrm>
            <a:off x="0" y="-720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98" name="TextShape 2"/>
          <p:cNvSpPr txBox="1"/>
          <p:nvPr/>
        </p:nvSpPr>
        <p:spPr>
          <a:xfrm>
            <a:off x="2195640" y="198000"/>
            <a:ext cx="6228720" cy="1017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Пенітенціарна пробація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6386040" y="6008400"/>
            <a:ext cx="1405440" cy="16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4"/>
          <p:cNvSpPr/>
          <p:nvPr/>
        </p:nvSpPr>
        <p:spPr>
          <a:xfrm>
            <a:off x="2195640" y="1367640"/>
            <a:ext cx="772200" cy="3218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3000"/>
              </a:lnSpc>
            </a:pPr>
            <a:r>
              <a:rPr b="1" lang="uk-UA" sz="1640" spc="-1" strike="noStrike">
                <a:solidFill>
                  <a:srgbClr val="ffffff"/>
                </a:solidFill>
                <a:latin typeface="Arial"/>
              </a:rPr>
              <a:t>8</a:t>
            </a:r>
            <a:endParaRPr b="0" lang="uk-UA" sz="1640" spc="-1" strike="noStrike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2396520" y="1353960"/>
            <a:ext cx="4943520" cy="2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  <a:ea typeface="Arial Unicode MS"/>
              </a:rPr>
              <a:t>ОТРИМАНО ЗАПИТІВ ВІД УСТАНОВ ВИКОНАННЯ ПОКАРАНЬ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02" name="CustomShape 6"/>
          <p:cNvSpPr/>
          <p:nvPr/>
        </p:nvSpPr>
        <p:spPr>
          <a:xfrm>
            <a:off x="1186200" y="1823760"/>
            <a:ext cx="869400" cy="270000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4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1198440" y="2055600"/>
            <a:ext cx="888120" cy="27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(100%)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04" name="CustomShape 8"/>
          <p:cNvSpPr/>
          <p:nvPr/>
        </p:nvSpPr>
        <p:spPr>
          <a:xfrm>
            <a:off x="2108160" y="1744200"/>
            <a:ext cx="1820160" cy="70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надіслано запитів щодо </a:t>
            </a:r>
            <a:endParaRPr b="0" lang="uk-UA" sz="109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можливості проживання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05" name="CustomShape 9"/>
          <p:cNvSpPr/>
          <p:nvPr/>
        </p:nvSpPr>
        <p:spPr>
          <a:xfrm>
            <a:off x="1800720" y="2171880"/>
            <a:ext cx="2846520" cy="2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отримано позитивних відповідей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06" name="CustomShape 10"/>
          <p:cNvSpPr/>
          <p:nvPr/>
        </p:nvSpPr>
        <p:spPr>
          <a:xfrm>
            <a:off x="3602160" y="2490120"/>
            <a:ext cx="816120" cy="261000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3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07" name="CustomShape 11"/>
          <p:cNvSpPr/>
          <p:nvPr/>
        </p:nvSpPr>
        <p:spPr>
          <a:xfrm>
            <a:off x="3602160" y="2728440"/>
            <a:ext cx="816120" cy="261000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(100%)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08" name="CustomShape 12"/>
          <p:cNvSpPr/>
          <p:nvPr/>
        </p:nvSpPr>
        <p:spPr>
          <a:xfrm>
            <a:off x="4418640" y="2471760"/>
            <a:ext cx="2153880" cy="5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надіслано запитів щодо </a:t>
            </a:r>
            <a:endParaRPr b="0" lang="uk-UA" sz="109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можливості працевлаштування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09" name="CustomShape 13"/>
          <p:cNvSpPr/>
          <p:nvPr/>
        </p:nvSpPr>
        <p:spPr>
          <a:xfrm>
            <a:off x="4418640" y="2884320"/>
            <a:ext cx="2261880" cy="39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отримано позитивних відповідей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10" name="CustomShape 14"/>
          <p:cNvSpPr/>
          <p:nvPr/>
        </p:nvSpPr>
        <p:spPr>
          <a:xfrm>
            <a:off x="4865760" y="1774080"/>
            <a:ext cx="816120" cy="261000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1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11" name="CustomShape 15"/>
          <p:cNvSpPr/>
          <p:nvPr/>
        </p:nvSpPr>
        <p:spPr>
          <a:xfrm>
            <a:off x="4878360" y="2028240"/>
            <a:ext cx="816120" cy="261000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1" lang="uk-UA" sz="1270" spc="-1" strike="noStrike">
                <a:solidFill>
                  <a:srgbClr val="ffffff"/>
                </a:solidFill>
                <a:latin typeface="Arial"/>
              </a:rPr>
              <a:t>(100%)</a:t>
            </a:r>
            <a:endParaRPr b="0" lang="uk-UA" sz="1270" spc="-1" strike="noStrike">
              <a:latin typeface="Arial"/>
            </a:endParaRPr>
          </a:p>
        </p:txBody>
      </p:sp>
      <p:sp>
        <p:nvSpPr>
          <p:cNvPr id="112" name="CustomShape 16"/>
          <p:cNvSpPr/>
          <p:nvPr/>
        </p:nvSpPr>
        <p:spPr>
          <a:xfrm>
            <a:off x="5681880" y="1681200"/>
            <a:ext cx="2601720" cy="5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надіслано запитів щодо </a:t>
            </a:r>
            <a:endParaRPr b="0" lang="uk-UA" sz="109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соціального патронажу осіб до 35 років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13" name="Line 17"/>
          <p:cNvSpPr/>
          <p:nvPr/>
        </p:nvSpPr>
        <p:spPr>
          <a:xfrm>
            <a:off x="4572000" y="2841480"/>
            <a:ext cx="1880280" cy="36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Line 18"/>
          <p:cNvSpPr/>
          <p:nvPr/>
        </p:nvSpPr>
        <p:spPr>
          <a:xfrm>
            <a:off x="2292120" y="2171520"/>
            <a:ext cx="2019240" cy="36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Line 19"/>
          <p:cNvSpPr/>
          <p:nvPr/>
        </p:nvSpPr>
        <p:spPr>
          <a:xfrm>
            <a:off x="5851080" y="2072160"/>
            <a:ext cx="2432520" cy="900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20"/>
          <p:cNvSpPr/>
          <p:nvPr/>
        </p:nvSpPr>
        <p:spPr>
          <a:xfrm>
            <a:off x="5387400" y="2081160"/>
            <a:ext cx="2846520" cy="2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93000"/>
              </a:lnSpc>
            </a:pPr>
            <a:r>
              <a:rPr b="1" lang="uk-UA" sz="1090" spc="-1" strike="noStrike">
                <a:solidFill>
                  <a:srgbClr val="000000"/>
                </a:solidFill>
                <a:latin typeface="Calibri"/>
              </a:rPr>
              <a:t>отримано позитивних відповідей</a:t>
            </a:r>
            <a:endParaRPr b="0" lang="uk-UA" sz="1090" spc="-1" strike="noStrike">
              <a:latin typeface="Arial"/>
            </a:endParaRPr>
          </a:p>
        </p:txBody>
      </p:sp>
      <p:sp>
        <p:nvSpPr>
          <p:cNvPr id="117" name="CustomShape 21"/>
          <p:cNvSpPr/>
          <p:nvPr/>
        </p:nvSpPr>
        <p:spPr>
          <a:xfrm>
            <a:off x="274320" y="5504760"/>
            <a:ext cx="682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118" name="Рисунок 7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767" t="2839" r="11540" b="5863"/>
          <a:stretch/>
        </p:blipFill>
        <p:spPr>
          <a:xfrm>
            <a:off x="214560" y="78120"/>
            <a:ext cx="1627920" cy="16117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9" name="Рисунок 10" descr=""/>
          <p:cNvPicPr/>
          <p:nvPr/>
        </p:nvPicPr>
        <p:blipFill>
          <a:blip r:embed="rId4"/>
          <a:stretch/>
        </p:blipFill>
        <p:spPr>
          <a:xfrm>
            <a:off x="1842840" y="3256200"/>
            <a:ext cx="4924080" cy="291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CustomShape 22"/>
          <p:cNvSpPr/>
          <p:nvPr/>
        </p:nvSpPr>
        <p:spPr>
          <a:xfrm>
            <a:off x="2195640" y="6263640"/>
            <a:ext cx="4989600" cy="3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i="1" lang="uk-UA" sz="1600" spc="-1" strike="noStrike">
                <a:solidFill>
                  <a:srgbClr val="c00000"/>
                </a:solidFill>
                <a:latin typeface="Bookman Old Style"/>
              </a:rPr>
              <a:t>Зустріч із членом родини засудженого</a:t>
            </a:r>
            <a:endParaRPr b="0" lang="uk-UA" sz="1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2" name="Рисунок 3" descr=""/>
          <p:cNvPicPr/>
          <p:nvPr/>
        </p:nvPicPr>
        <p:blipFill>
          <a:blip r:embed="rId1"/>
          <a:stretch/>
        </p:blipFill>
        <p:spPr>
          <a:xfrm>
            <a:off x="-1332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3" name="TextShape 2"/>
          <p:cNvSpPr txBox="1"/>
          <p:nvPr/>
        </p:nvSpPr>
        <p:spPr>
          <a:xfrm>
            <a:off x="951840" y="155160"/>
            <a:ext cx="4857840" cy="624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i="1" lang="uk-UA" sz="3200" spc="-1" strike="noStrike">
                <a:solidFill>
                  <a:srgbClr val="000000"/>
                </a:solidFill>
                <a:latin typeface="Bookman Old Style"/>
              </a:rPr>
              <a:t>Наглядова пробація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124" name="Рисунок 10" descr=""/>
          <p:cNvPicPr/>
          <p:nvPr/>
        </p:nvPicPr>
        <p:blipFill>
          <a:blip r:embed="rId2"/>
          <a:srcRect l="3735" t="0" r="2672" b="0"/>
          <a:stretch/>
        </p:blipFill>
        <p:spPr>
          <a:xfrm>
            <a:off x="6330600" y="155160"/>
            <a:ext cx="2531880" cy="176904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5" name="CustomShape 3"/>
          <p:cNvSpPr/>
          <p:nvPr/>
        </p:nvSpPr>
        <p:spPr>
          <a:xfrm>
            <a:off x="5263560" y="2152440"/>
            <a:ext cx="456840" cy="196560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705600" y="655200"/>
            <a:ext cx="511596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c00000"/>
                </a:solidFill>
                <a:latin typeface="Bookman Old Style"/>
              </a:rPr>
              <a:t>Кількість засуджених, які перебували на обліку в відділі пробації протягом І кварталу 2020 р. – 160 осіб 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127" name="Диаграмма 24"/>
          <p:cNvGraphicFramePr/>
          <p:nvPr/>
        </p:nvGraphicFramePr>
        <p:xfrm>
          <a:off x="-835920" y="702720"/>
          <a:ext cx="2017440" cy="118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8" name="CustomShape 5"/>
          <p:cNvSpPr/>
          <p:nvPr/>
        </p:nvSpPr>
        <p:spPr>
          <a:xfrm>
            <a:off x="5713200" y="2104200"/>
            <a:ext cx="3311640" cy="68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Звільнені від відбування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покарання з випробуванням –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141 особа;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5263560" y="2824920"/>
            <a:ext cx="456840" cy="25524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7"/>
          <p:cNvSpPr/>
          <p:nvPr/>
        </p:nvSpPr>
        <p:spPr>
          <a:xfrm>
            <a:off x="5810040" y="2751480"/>
            <a:ext cx="457164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Засуджені до покарання у виді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штрафу – 11 осіб;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5277600" y="3344040"/>
            <a:ext cx="456840" cy="203040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9"/>
          <p:cNvSpPr/>
          <p:nvPr/>
        </p:nvSpPr>
        <p:spPr>
          <a:xfrm>
            <a:off x="5796000" y="3205800"/>
            <a:ext cx="457164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Засуджені у виді громадських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 </a:t>
            </a: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робіт – 3 особи;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5279400" y="3805200"/>
            <a:ext cx="425520" cy="201240"/>
          </a:xfrm>
          <a:prstGeom prst="rect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11"/>
          <p:cNvSpPr/>
          <p:nvPr/>
        </p:nvSpPr>
        <p:spPr>
          <a:xfrm>
            <a:off x="5821920" y="3675960"/>
            <a:ext cx="3151800" cy="136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Засуджені у виді позбавлення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права обіймати певні посади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або займатися певною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діяльність – 5 осіб;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35" name="CustomShape 12"/>
          <p:cNvSpPr/>
          <p:nvPr/>
        </p:nvSpPr>
        <p:spPr>
          <a:xfrm>
            <a:off x="5326560" y="4629240"/>
            <a:ext cx="425520" cy="218520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13"/>
          <p:cNvSpPr/>
          <p:nvPr/>
        </p:nvSpPr>
        <p:spPr>
          <a:xfrm>
            <a:off x="5752440" y="457560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Засуджені до покарання у виді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виправних робіт – 0 осіб.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137" name="Рисунок 44" descr=""/>
          <p:cNvPicPr/>
          <p:nvPr/>
        </p:nvPicPr>
        <p:blipFill>
          <a:blip r:embed="rId4"/>
          <a:stretch/>
        </p:blipFill>
        <p:spPr>
          <a:xfrm>
            <a:off x="1282680" y="5427000"/>
            <a:ext cx="5858280" cy="576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46" descr=""/>
          <p:cNvPicPr/>
          <p:nvPr/>
        </p:nvPicPr>
        <p:blipFill>
          <a:blip r:embed="rId5"/>
          <a:stretch/>
        </p:blipFill>
        <p:spPr>
          <a:xfrm>
            <a:off x="1723320" y="5470200"/>
            <a:ext cx="5858280" cy="4536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50" descr=""/>
          <p:cNvPicPr/>
          <p:nvPr/>
        </p:nvPicPr>
        <p:blipFill>
          <a:blip r:embed="rId6"/>
          <a:stretch/>
        </p:blipFill>
        <p:spPr>
          <a:xfrm>
            <a:off x="6059520" y="5813280"/>
            <a:ext cx="920160" cy="34092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51" descr=""/>
          <p:cNvPicPr/>
          <p:nvPr/>
        </p:nvPicPr>
        <p:blipFill>
          <a:blip r:embed="rId7"/>
          <a:stretch/>
        </p:blipFill>
        <p:spPr>
          <a:xfrm>
            <a:off x="6980040" y="5813280"/>
            <a:ext cx="920160" cy="334800"/>
          </a:xfrm>
          <a:prstGeom prst="rect">
            <a:avLst/>
          </a:prstGeom>
          <a:ln>
            <a:noFill/>
          </a:ln>
        </p:spPr>
      </p:pic>
      <p:sp>
        <p:nvSpPr>
          <p:cNvPr id="141" name="CustomShape 14"/>
          <p:cNvSpPr/>
          <p:nvPr/>
        </p:nvSpPr>
        <p:spPr>
          <a:xfrm>
            <a:off x="164520" y="6153840"/>
            <a:ext cx="2552040" cy="68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Засуджених за ухилення від відбування покарання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42" name="CustomShape 15"/>
          <p:cNvSpPr/>
          <p:nvPr/>
        </p:nvSpPr>
        <p:spPr>
          <a:xfrm>
            <a:off x="2729880" y="6147720"/>
            <a:ext cx="2694240" cy="88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Скасовано звільнення від відбування покарання з випробуванням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43" name="CustomShape 16"/>
          <p:cNvSpPr/>
          <p:nvPr/>
        </p:nvSpPr>
        <p:spPr>
          <a:xfrm>
            <a:off x="5650560" y="6141600"/>
            <a:ext cx="3526560" cy="88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Засуджених, яким повідомлено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Bookman Old Style"/>
              </a:rPr>
              <a:t>про підозру у вчиненні нового кримінального правопорушення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44" name="CustomShape 17"/>
          <p:cNvSpPr/>
          <p:nvPr/>
        </p:nvSpPr>
        <p:spPr>
          <a:xfrm>
            <a:off x="3285000" y="5878080"/>
            <a:ext cx="785520" cy="240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45" name="CustomShape 18"/>
          <p:cNvSpPr/>
          <p:nvPr/>
        </p:nvSpPr>
        <p:spPr>
          <a:xfrm>
            <a:off x="4053960" y="5863680"/>
            <a:ext cx="841320" cy="239760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ffffff"/>
                </a:solidFill>
                <a:latin typeface="Calibri"/>
              </a:rPr>
              <a:t>1,5%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146" name="Диаграмма 15"/>
          <p:cNvGraphicFramePr/>
          <p:nvPr/>
        </p:nvGraphicFramePr>
        <p:xfrm>
          <a:off x="-319680" y="1529640"/>
          <a:ext cx="5314680" cy="352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7" name="CustomShape 19"/>
          <p:cNvSpPr/>
          <p:nvPr/>
        </p:nvSpPr>
        <p:spPr>
          <a:xfrm>
            <a:off x="3268080" y="5878080"/>
            <a:ext cx="785520" cy="240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48" name="CustomShape 20"/>
          <p:cNvSpPr/>
          <p:nvPr/>
        </p:nvSpPr>
        <p:spPr>
          <a:xfrm>
            <a:off x="337680" y="5866200"/>
            <a:ext cx="760680" cy="23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149" name="Рисунок 9" descr=""/>
          <p:cNvPicPr/>
          <p:nvPr/>
        </p:nvPicPr>
        <p:blipFill>
          <a:blip r:embed="rId9"/>
          <a:stretch/>
        </p:blipFill>
        <p:spPr>
          <a:xfrm>
            <a:off x="1098720" y="5764680"/>
            <a:ext cx="833040" cy="47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52" name="CustomShape 2"/>
          <p:cNvSpPr/>
          <p:nvPr/>
        </p:nvSpPr>
        <p:spPr>
          <a:xfrm>
            <a:off x="672120" y="197640"/>
            <a:ext cx="6748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c00000"/>
                </a:solidFill>
                <a:latin typeface="Bookman Old Style"/>
              </a:rPr>
              <a:t>Реалізація пробаційних програм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2073600" y="1635480"/>
            <a:ext cx="5717880" cy="90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4"/>
          <p:cNvSpPr/>
          <p:nvPr/>
        </p:nvSpPr>
        <p:spPr>
          <a:xfrm>
            <a:off x="2135160" y="2076480"/>
            <a:ext cx="56919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1 особа успішно виконала заходи, передбачені пробаційною програмою </a:t>
            </a: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«Зміна прокримінального мислення»</a:t>
            </a:r>
            <a:endParaRPr b="0" lang="uk-UA" sz="1600" spc="-1" strike="noStrike"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957240" y="923760"/>
            <a:ext cx="5112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i="1" lang="uk-UA" sz="1600" spc="-1" strike="noStrike">
                <a:solidFill>
                  <a:srgbClr val="7030a0"/>
                </a:solidFill>
                <a:latin typeface="Bookman Old Style"/>
              </a:rPr>
              <a:t>1 працівника сертифіковано</a:t>
            </a:r>
            <a:endParaRPr b="0" lang="uk-UA" sz="1600" spc="-1" strike="noStrike">
              <a:latin typeface="Arial"/>
            </a:endParaRPr>
          </a:p>
        </p:txBody>
      </p:sp>
      <p:pic>
        <p:nvPicPr>
          <p:cNvPr id="156" name="Рисунок 15" descr=""/>
          <p:cNvPicPr/>
          <p:nvPr/>
        </p:nvPicPr>
        <p:blipFill>
          <a:blip r:embed="rId2"/>
          <a:srcRect l="20599" t="3448" r="20308" b="0"/>
          <a:stretch/>
        </p:blipFill>
        <p:spPr>
          <a:xfrm>
            <a:off x="7456680" y="292320"/>
            <a:ext cx="1462680" cy="17838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7" name="Рисунок 2" descr=""/>
          <p:cNvPicPr/>
          <p:nvPr/>
        </p:nvPicPr>
        <p:blipFill>
          <a:blip r:embed="rId3"/>
          <a:stretch/>
        </p:blipFill>
        <p:spPr>
          <a:xfrm>
            <a:off x="1940760" y="3244680"/>
            <a:ext cx="5515560" cy="334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9" name="Рисунок 3" descr=""/>
          <p:cNvPicPr/>
          <p:nvPr/>
        </p:nvPicPr>
        <p:blipFill>
          <a:blip r:embed="rId1"/>
          <a:stretch/>
        </p:blipFill>
        <p:spPr>
          <a:xfrm>
            <a:off x="0" y="-2664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60" name="CustomShape 2"/>
          <p:cNvSpPr/>
          <p:nvPr/>
        </p:nvSpPr>
        <p:spPr>
          <a:xfrm>
            <a:off x="535320" y="69840"/>
            <a:ext cx="83959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c00000"/>
                </a:solidFill>
                <a:latin typeface="Bookman Old Style"/>
              </a:rPr>
              <a:t>Проведення індивідуально-профілактичної роботи спеціалістами відділу пробації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61" name="Рисунок 44" descr=""/>
          <p:cNvPicPr/>
          <p:nvPr/>
        </p:nvPicPr>
        <p:blipFill>
          <a:blip r:embed="rId2"/>
          <a:stretch/>
        </p:blipFill>
        <p:spPr>
          <a:xfrm>
            <a:off x="1282680" y="5427000"/>
            <a:ext cx="5858280" cy="5760"/>
          </a:xfrm>
          <a:prstGeom prst="rect">
            <a:avLst/>
          </a:prstGeom>
          <a:ln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66240" y="5650200"/>
            <a:ext cx="3378240" cy="115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Бесіда на тему: «Профілактика  та запобігання вчинення правопорушень в майбутньому»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2892960" y="927360"/>
            <a:ext cx="36802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Бесіда на тему: «Дотримання правил поведінки в період карантину»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4733280" y="596628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Бесіда на тему: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«Контроль над поведінкою та емоціями»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165" name="Рисунок 10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colorTemp="4700"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56600" y="3456000"/>
            <a:ext cx="3175560" cy="22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6" name="Рисунок 11" descr=""/>
          <p:cNvPicPr/>
          <p:nvPr/>
        </p:nvPicPr>
        <p:blipFill>
          <a:blip r:embed="rId5"/>
          <a:stretch/>
        </p:blipFill>
        <p:spPr>
          <a:xfrm>
            <a:off x="5751720" y="3836880"/>
            <a:ext cx="3179160" cy="22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" name="Рисунок 12" descr=""/>
          <p:cNvPicPr/>
          <p:nvPr/>
        </p:nvPicPr>
        <p:blipFill>
          <a:blip r:embed="rId6"/>
          <a:stretch/>
        </p:blipFill>
        <p:spPr>
          <a:xfrm>
            <a:off x="2961720" y="1709640"/>
            <a:ext cx="3220200" cy="26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9112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0" name="CustomShape 2"/>
          <p:cNvSpPr/>
          <p:nvPr/>
        </p:nvSpPr>
        <p:spPr>
          <a:xfrm>
            <a:off x="535320" y="69840"/>
            <a:ext cx="83959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c00000"/>
                </a:solidFill>
                <a:latin typeface="Bookman Old Style"/>
              </a:rPr>
              <a:t>Проведення тренінгових занять психологом відділу пробації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71" name="Рисунок 44" descr=""/>
          <p:cNvPicPr/>
          <p:nvPr/>
        </p:nvPicPr>
        <p:blipFill>
          <a:blip r:embed="rId2"/>
          <a:stretch/>
        </p:blipFill>
        <p:spPr>
          <a:xfrm>
            <a:off x="1282680" y="5427000"/>
            <a:ext cx="5858280" cy="5760"/>
          </a:xfrm>
          <a:prstGeom prst="rect">
            <a:avLst/>
          </a:prstGeom>
          <a:ln>
            <a:noFill/>
          </a:ln>
        </p:spPr>
      </p:pic>
      <p:sp>
        <p:nvSpPr>
          <p:cNvPr id="172" name="CustomShape 3"/>
          <p:cNvSpPr/>
          <p:nvPr/>
        </p:nvSpPr>
        <p:spPr>
          <a:xfrm>
            <a:off x="79200" y="6060240"/>
            <a:ext cx="33782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Тренінг на тему: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«</a:t>
            </a: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Calibri"/>
              </a:rPr>
              <a:t>Залежності»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6032160" y="2910600"/>
            <a:ext cx="295596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Тренінг на тему: «</a:t>
            </a: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Calibri"/>
              </a:rPr>
              <a:t>Рішення, від яких залежить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  <a:ea typeface="Calibri"/>
              </a:rPr>
              <a:t>наше життя»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479880" y="2850840"/>
            <a:ext cx="25761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Тренінг на тему: «Агресія»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175" name="Рисунок 1" descr=""/>
          <p:cNvPicPr/>
          <p:nvPr/>
        </p:nvPicPr>
        <p:blipFill>
          <a:blip r:embed="rId3"/>
          <a:stretch/>
        </p:blipFill>
        <p:spPr>
          <a:xfrm>
            <a:off x="76320" y="757440"/>
            <a:ext cx="3076920" cy="22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" name="Рисунок 5" descr=""/>
          <p:cNvPicPr/>
          <p:nvPr/>
        </p:nvPicPr>
        <p:blipFill>
          <a:blip r:embed="rId4"/>
          <a:stretch/>
        </p:blipFill>
        <p:spPr>
          <a:xfrm>
            <a:off x="5970960" y="763560"/>
            <a:ext cx="3066480" cy="217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7" name="Рисунок 14" descr=""/>
          <p:cNvPicPr/>
          <p:nvPr/>
        </p:nvPicPr>
        <p:blipFill>
          <a:blip r:embed="rId5"/>
          <a:stretch/>
        </p:blipFill>
        <p:spPr>
          <a:xfrm>
            <a:off x="230400" y="3754800"/>
            <a:ext cx="3094560" cy="229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" name="Рисунок 15" descr=""/>
          <p:cNvPicPr/>
          <p:nvPr/>
        </p:nvPicPr>
        <p:blipFill>
          <a:blip r:embed="rId6"/>
          <a:stretch/>
        </p:blipFill>
        <p:spPr>
          <a:xfrm>
            <a:off x="5860800" y="4113360"/>
            <a:ext cx="3207600" cy="21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9" name="CustomShape 6"/>
          <p:cNvSpPr/>
          <p:nvPr/>
        </p:nvSpPr>
        <p:spPr>
          <a:xfrm>
            <a:off x="5218560" y="613512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Тренінг на тему: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«Контроль над емоціями»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180" name="Рисунок 17" descr=""/>
          <p:cNvPicPr/>
          <p:nvPr/>
        </p:nvPicPr>
        <p:blipFill>
          <a:blip r:embed="rId7"/>
          <a:stretch/>
        </p:blipFill>
        <p:spPr>
          <a:xfrm>
            <a:off x="2952000" y="1872000"/>
            <a:ext cx="3281400" cy="283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1" name="CustomShape 7"/>
          <p:cNvSpPr/>
          <p:nvPr/>
        </p:nvSpPr>
        <p:spPr>
          <a:xfrm>
            <a:off x="2258280" y="4685400"/>
            <a:ext cx="4571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Тренінг на тему: 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1400" spc="-1" strike="noStrike">
                <a:solidFill>
                  <a:srgbClr val="000000"/>
                </a:solidFill>
                <a:latin typeface="Bookman Old Style"/>
              </a:rPr>
              <a:t>«Протидія насиллю»</a:t>
            </a:r>
            <a:endParaRPr b="0" lang="uk-UA" sz="14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</TotalTime>
  <Application>LibreOffice/6.0.7.3$Linux_X86_64 LibreOffice_project/00m0$Build-3</Application>
  <Words>1013</Words>
  <Paragraphs>181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2014-11-21T11:00:06Z</dcterms:created>
  <dc:creator>Павел</dc:creator>
  <dc:description/>
  <dc:language>uk-UA</dc:language>
  <cp:lastModifiedBy/>
  <dcterms:modified xsi:type="dcterms:W3CDTF">2020-05-22T08:09:40Z</dcterms:modified>
  <cp:revision>290</cp:revision>
  <dc:subject/>
  <dc:title>Name of 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6</vt:i4>
  </property>
  <property fmtid="{D5CDD505-2E9C-101B-9397-08002B2CF9AE}" pid="8" name="Notes">
    <vt:i4>3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20</vt:i4>
  </property>
</Properties>
</file>