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10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media/image83.png" ContentType="image/png"/>
  <Override PartName="/ppt/media/image81.jpeg" ContentType="image/jpeg"/>
  <Override PartName="/ppt/media/image78.jpeg" ContentType="image/jpeg"/>
  <Override PartName="/ppt/media/image77.png" ContentType="image/png"/>
  <Override PartName="/ppt/media/image73.jpeg" ContentType="image/jpeg"/>
  <Override PartName="/ppt/media/image30.jpeg" ContentType="image/jpeg"/>
  <Override PartName="/ppt/media/image19.jpeg" ContentType="image/jpeg"/>
  <Override PartName="/ppt/media/image12.png" ContentType="image/png"/>
  <Override PartName="/ppt/media/hdphoto6.wdp" ContentType="image/vnd.ms-photo"/>
  <Override PartName="/ppt/media/image5.png" ContentType="image/png"/>
  <Override PartName="/ppt/media/image4.png" ContentType="image/png"/>
  <Override PartName="/ppt/media/image3.png" ContentType="image/png"/>
  <Override PartName="/ppt/media/image6.png" ContentType="image/png"/>
  <Override PartName="/ppt/media/image71.jpeg" ContentType="image/jpeg"/>
  <Override PartName="/ppt/media/image29.jpeg" ContentType="image/jpeg"/>
  <Override PartName="/ppt/media/image26.png" ContentType="image/png"/>
  <Override PartName="/ppt/media/hdphoto4.wdp" ContentType="image/vnd.ms-photo"/>
  <Override PartName="/ppt/media/image76.jpeg" ContentType="image/jpeg"/>
  <Override PartName="/ppt/media/image10.png" ContentType="image/png"/>
  <Override PartName="/ppt/media/image35.png" ContentType="image/png"/>
  <Override PartName="/ppt/media/image25.jpeg" ContentType="image/jpeg"/>
  <Override PartName="/ppt/media/media11.mp3" ContentType="application/vnd.sun.star.media"/>
  <Override PartName="/ppt/media/image8.png" ContentType="image/png"/>
  <Override PartName="/ppt/media/image24.jpeg" ContentType="image/jpeg"/>
  <Override PartName="/ppt/media/image2.jpeg" ContentType="image/jpeg"/>
  <Override PartName="/ppt/media/image1.jpeg" ContentType="image/jpeg"/>
  <Override PartName="/ppt/media/image56.jpeg" ContentType="image/jpeg"/>
  <Override PartName="/ppt/media/image34.png" ContentType="image/png"/>
  <Override PartName="/ppt/media/image80.jpeg" ContentType="image/jpeg"/>
  <Override PartName="/ppt/media/image59.png" ContentType="image/png"/>
  <Override PartName="/ppt/media/image82.jpeg" ContentType="image/jpeg"/>
  <Override PartName="/ppt/media/image23.jpeg" ContentType="image/jpeg"/>
  <Override PartName="/ppt/media/hdphoto1.wdp" ContentType="image/vnd.ms-photo"/>
  <Override PartName="/ppt/media/image32.png" ContentType="image/png"/>
  <Override PartName="/ppt/media/hdphoto2.wdp" ContentType="image/vnd.ms-photo"/>
  <Override PartName="/ppt/media/image33.png" ContentType="image/png"/>
  <Override PartName="/ppt/media/media7.mp3" ContentType="application/vnd.sun.star.media"/>
  <Override PartName="/ppt/media/image49.jpeg" ContentType="image/jpeg"/>
  <Override PartName="/ppt/media/media9.mp3" ContentType="application/vnd.sun.star.media"/>
  <Override PartName="/ppt/media/image31.png" ContentType="image/png"/>
  <Override PartName="/ppt/media/image27.jpeg" ContentType="image/jpeg"/>
  <Override PartName="/ppt/media/image28.png" ContentType="image/png"/>
  <Override PartName="/ppt/media/image22.png" ContentType="image/png"/>
  <Override PartName="/ppt/media/image63.jpeg" ContentType="image/jpeg"/>
  <Override PartName="/ppt/media/image20.png" ContentType="image/png"/>
  <Override PartName="/ppt/media/image18.png" ContentType="image/png"/>
  <Override PartName="/ppt/media/image16.png" ContentType="image/png"/>
  <Override PartName="/ppt/media/image14.png" ContentType="image/png"/>
  <Override PartName="/ppt/media/image37.jpeg" ContentType="image/jpeg"/>
  <Override PartName="/ppt/media/media21.mp3" ContentType="application/vnd.sun.star.media"/>
  <Override PartName="/ppt/media/media13.mp3" ContentType="application/vnd.sun.star.media"/>
  <Override PartName="/ppt/media/image36.png" ContentType="image/png"/>
  <Override PartName="/ppt/media/hdphoto5.wdp" ContentType="image/vnd.ms-photo"/>
  <Override PartName="/ppt/media/image38.png" ContentType="image/png"/>
  <Override PartName="/ppt/media/image39.jpeg" ContentType="image/jpeg"/>
  <Override PartName="/ppt/media/image66.jpeg" ContentType="image/jpeg"/>
  <Override PartName="/ppt/media/image40.jpeg" ContentType="image/jpeg"/>
  <Override PartName="/ppt/media/image42.png" ContentType="image/png"/>
  <Override PartName="/ppt/media/image67.png" ContentType="image/png"/>
  <Override PartName="/ppt/media/image57.jpeg" ContentType="image/jpeg"/>
  <Override PartName="/ppt/media/image43.jpeg" ContentType="image/jpeg"/>
  <Override PartName="/ppt/media/image58.jpeg" ContentType="image/jpeg"/>
  <Override PartName="/ppt/media/image44.jpeg" ContentType="image/jpeg"/>
  <Override PartName="/ppt/media/image45.jpeg" ContentType="image/jpeg"/>
  <Override PartName="/ppt/media/image46.png" ContentType="image/png"/>
  <Override PartName="/ppt/media/image47.jpeg" ContentType="image/jpeg"/>
  <Override PartName="/ppt/media/image48.jpeg" ContentType="image/jpeg"/>
  <Override PartName="/ppt/media/image50.jpeg" ContentType="image/jpeg"/>
  <Override PartName="/ppt/media/image51.jpeg" ContentType="image/jpeg"/>
  <Override PartName="/ppt/media/image64.png" ContentType="image/png"/>
  <Override PartName="/ppt/media/image52.jpeg" ContentType="image/jpeg"/>
  <Override PartName="/ppt/media/image53.png" ContentType="image/png"/>
  <Override PartName="/ppt/media/image54.jpeg" ContentType="image/jpeg"/>
  <Override PartName="/ppt/media/hdphoto3.wdp" ContentType="image/vnd.ms-photo"/>
  <Override PartName="/ppt/media/image55.jpeg" ContentType="image/jpeg"/>
  <Override PartName="/ppt/media/image74.jpeg" ContentType="image/jpeg"/>
  <Override PartName="/ppt/media/image60.jpeg" ContentType="image/jpeg"/>
  <Override PartName="/ppt/media/media15.mp3" ContentType="application/vnd.sun.star.media"/>
  <Override PartName="/ppt/media/image62.png" ContentType="image/png"/>
  <Override PartName="/ppt/media/image75.jpeg" ContentType="image/jpeg"/>
  <Override PartName="/ppt/media/image61.jpeg" ContentType="image/jpeg"/>
  <Override PartName="/ppt/media/image72.png" ContentType="image/png"/>
  <Override PartName="/ppt/media/image79.jpeg" ContentType="image/jpeg"/>
  <Override PartName="/ppt/media/image65.jpeg" ContentType="image/jpeg"/>
  <Override PartName="/ppt/media/image17.jpeg" ContentType="image/jpeg"/>
  <Override PartName="/ppt/media/image68.png" ContentType="image/png"/>
  <Override PartName="/ppt/media/image69.jpeg" ContentType="image/jpeg"/>
  <Override PartName="/ppt/media/image41.png" ContentType="image/png"/>
  <Override PartName="/ppt/media/image70.jpeg" ContentType="image/jpe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2.xml" ContentType="application/vnd.openxmlformats-officedocument.theme+xml"/>
  <Override PartName="/ppt/theme/theme1.xml" ContentType="application/vnd.openxmlformats-officedocument.theme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</c:spPr>
          <c:explosion val="0"/>
          <c:dPt>
            <c:idx val="0"/>
            <c:explosion val="3"/>
            <c:spPr>
              <a:solidFill>
                <a:srgbClr val="ffff00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1"/>
            <c:explosion val="7"/>
            <c:spPr>
              <a:solidFill>
                <a:srgbClr val="00b0f0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2"/>
            <c:explosion val="7"/>
            <c:spPr>
              <a:solidFill>
                <a:srgbClr val="ff0048"/>
              </a:solidFill>
              <a:ln w="19080">
                <a:solidFill>
                  <a:srgbClr val="ffffff"/>
                </a:solidFill>
                <a:round/>
              </a:ln>
            </c:spPr>
          </c:dPt>
          <c:dLbls>
            <c:numFmt formatCode="General" sourceLinked="1"/>
            <c:dLbl>
              <c:idx val="0"/>
              <c:dLblPos val="bestFit"/>
              <c:showLegendKey val="0"/>
              <c:showVal val="0"/>
              <c:showCatName val="0"/>
              <c:showSerName val="0"/>
              <c:showPercent val="0"/>
            </c:dLbl>
            <c:dLbl>
              <c:idx val="1"/>
              <c:dLblPos val="bestFit"/>
              <c:showLegendKey val="0"/>
              <c:showVal val="0"/>
              <c:showCatName val="0"/>
              <c:showSerName val="0"/>
              <c:showPercent val="0"/>
            </c:dLbl>
            <c:dLbl>
              <c:idx val="2"/>
              <c:dLblPos val="bestFit"/>
              <c:showLegendKey val="0"/>
              <c:showVal val="0"/>
              <c:showCatName val="0"/>
              <c:showSerName val="0"/>
              <c:showPercent val="0"/>
            </c:dLbl>
            <c:dLblPos val="bestFit"/>
            <c:showLegendKey val="0"/>
            <c:showVal val="0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8.2</c:v>
                </c:pt>
                <c:pt idx="1">
                  <c:v>8.2</c:v>
                </c:pt>
                <c:pt idx="2">
                  <c:v>8.2</c:v>
                </c:pt>
              </c:numCache>
            </c:numRef>
          </c:val>
        </c:ser>
        <c:firstSliceAng val="0"/>
      </c:pie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40249776984835"/>
          <c:y val="0.247941445562672"/>
          <c:w val="0.502230151650312"/>
          <c:h val="0.751753583409576"/>
        </c:manualLayout>
      </c:layout>
      <c:spPr>
        <a:noFill/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view3D>
      <c:rotX val="30"/>
      <c:rotY val="0"/>
      <c:rAngAx val="0"/>
      <c:perspective val="30"/>
    </c:view3D>
    <c:floor>
      <c:spPr>
        <a:solidFill>
          <a:srgbClr val="d9d9d9"/>
        </a:solidFill>
        <a:ln>
          <a:noFill/>
        </a:ln>
      </c:spPr>
    </c:floor>
    <c:sideWall>
      <c:spPr>
        <a:solidFill>
          <a:srgbClr val="d9d9d9"/>
        </a:solidFill>
        <a:ln>
          <a:noFill/>
        </a:ln>
      </c:spPr>
    </c:sideWall>
    <c:backWall>
      <c:spPr>
        <a:solidFill>
          <a:srgbClr val="d9d9d9"/>
        </a:solidFill>
        <a:ln>
          <a:noFill/>
        </a:ln>
      </c:spPr>
    </c:backWall>
    <c:plotArea>
      <c:layout>
        <c:manualLayout>
          <c:layoutTarget val="inner"/>
          <c:xMode val="edge"/>
          <c:yMode val="edge"/>
          <c:x val="0.052560281766459"/>
          <c:y val="0.143207605029132"/>
          <c:w val="0.947371985911677"/>
          <c:h val="0.806194418889911"/>
        </c:manualLayout>
      </c:layout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</c:spPr>
          <c:explosion val="0"/>
          <c:dPt>
            <c:idx val="0"/>
            <c:explosion val="8"/>
            <c:spPr>
              <a:solidFill>
                <a:srgbClr val="c00000"/>
              </a:solidFill>
              <a:ln w="25560">
                <a:solidFill>
                  <a:srgbClr val="ffffff"/>
                </a:solidFill>
                <a:round/>
              </a:ln>
            </c:spPr>
          </c:dPt>
          <c:dPt>
            <c:idx val="1"/>
            <c:explosion val="12"/>
            <c:spPr>
              <a:solidFill>
                <a:srgbClr val="ffff00"/>
              </a:solidFill>
              <a:ln w="25560">
                <a:solidFill>
                  <a:srgbClr val="ffffff"/>
                </a:solidFill>
                <a:round/>
              </a:ln>
            </c:spPr>
          </c:dPt>
          <c:dPt>
            <c:idx val="2"/>
            <c:explosion val="12"/>
            <c:spPr>
              <a:solidFill>
                <a:srgbClr val="00b050"/>
              </a:solidFill>
              <a:ln w="25560">
                <a:solidFill>
                  <a:srgbClr val="ffffff"/>
                </a:solidFill>
                <a:round/>
              </a:ln>
            </c:spPr>
          </c:dPt>
          <c:dPt>
            <c:idx val="3"/>
            <c:explosion val="13"/>
            <c:spPr>
              <a:solidFill>
                <a:srgbClr val="7030a0"/>
              </a:solidFill>
              <a:ln w="25560">
                <a:solidFill>
                  <a:srgbClr val="ffffff"/>
                </a:solidFill>
                <a:round/>
              </a:ln>
            </c:spPr>
          </c:dPt>
          <c:dPt>
            <c:idx val="4"/>
            <c:explosion val="22"/>
            <c:spPr>
              <a:solidFill>
                <a:srgbClr val="00b0f0"/>
              </a:solidFill>
              <a:ln w="25560">
                <a:solidFill>
                  <a:srgbClr val="ffffff"/>
                </a:solidFill>
                <a:round/>
              </a:ln>
            </c:spPr>
          </c:dPt>
          <c:dLbls>
            <c:numFmt formatCode="General" sourceLinked="1"/>
            <c:dLbl>
              <c:idx val="0"/>
              <c:dLblPos val="bestFit"/>
              <c:showLegendKey val="0"/>
              <c:showVal val="0"/>
              <c:showCatName val="0"/>
              <c:showSerName val="0"/>
              <c:showPercent val="0"/>
            </c:dLbl>
            <c:dLbl>
              <c:idx val="1"/>
              <c:dLblPos val="bestFit"/>
              <c:showLegendKey val="0"/>
              <c:showVal val="0"/>
              <c:showCatName val="0"/>
              <c:showSerName val="0"/>
              <c:showPercent val="0"/>
            </c:dLbl>
            <c:dLbl>
              <c:idx val="2"/>
              <c:dLblPos val="bestFit"/>
              <c:showLegendKey val="0"/>
              <c:showVal val="0"/>
              <c:showCatName val="0"/>
              <c:showSerName val="0"/>
              <c:showPercent val="0"/>
            </c:dLbl>
            <c:dLbl>
              <c:idx val="3"/>
              <c:dLblPos val="bestFit"/>
              <c:showLegendKey val="0"/>
              <c:showVal val="0"/>
              <c:showCatName val="0"/>
              <c:showSerName val="0"/>
              <c:showPercent val="0"/>
            </c:dLbl>
            <c:dLbl>
              <c:idx val="4"/>
              <c:dLblPos val="bestFit"/>
              <c:showLegendKey val="0"/>
              <c:showVal val="0"/>
              <c:showCatName val="0"/>
              <c:showSerName val="0"/>
              <c:showPercent val="0"/>
            </c:dLbl>
            <c:dLblPos val="bestFit"/>
            <c:showLegendKey val="0"/>
            <c:showVal val="0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5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кв. 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8.2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0.8</c:v>
                </c:pt>
              </c:numCache>
            </c:numRef>
          </c:val>
        </c:ser>
      </c:pie3DChart>
    </c:plotArea>
    <c:plotVisOnly val="1"/>
    <c:dispBlanksAs val="gap"/>
  </c:chart>
  <c:spPr>
    <a:noFill/>
    <a:ln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view3D>
      <c:rotX val="30"/>
      <c:rotY val="0"/>
      <c:rAngAx val="0"/>
      <c:perspective val="30"/>
    </c:view3D>
    <c:floor>
      <c:spPr>
        <a:solidFill>
          <a:srgbClr val="d9d9d9"/>
        </a:solidFill>
        <a:ln>
          <a:noFill/>
        </a:ln>
      </c:spPr>
    </c:floor>
    <c:sideWall>
      <c:spPr>
        <a:solidFill>
          <a:srgbClr val="d9d9d9"/>
        </a:solidFill>
        <a:ln>
          <a:noFill/>
        </a:ln>
      </c:spPr>
    </c:sideWall>
    <c:backWall>
      <c:spPr>
        <a:solidFill>
          <a:srgbClr val="d9d9d9"/>
        </a:solidFill>
        <a:ln>
          <a:noFill/>
        </a:ln>
      </c:spPr>
    </c:backWall>
    <c:plotArea>
      <c:layout>
        <c:manualLayout>
          <c:layoutTarget val="inner"/>
          <c:xMode val="edge"/>
          <c:yMode val="edge"/>
          <c:x val="0.0448464292443942"/>
          <c:y val="0.0136490708765006"/>
          <c:w val="0.923968343697004"/>
          <c:h val="0.849366880447295"/>
        </c:manualLayout>
      </c:layout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</c:spPr>
          <c:explosion val="0"/>
          <c:dPt>
            <c:idx val="0"/>
            <c:explosion val="5"/>
            <c:spPr>
              <a:solidFill>
                <a:srgbClr val="00b0f0"/>
              </a:solidFill>
              <a:ln w="25560">
                <a:solidFill>
                  <a:srgbClr val="ffffff"/>
                </a:solidFill>
                <a:round/>
              </a:ln>
            </c:spPr>
          </c:dPt>
          <c:dPt>
            <c:idx val="1"/>
            <c:explosion val="7"/>
            <c:spPr>
              <a:solidFill>
                <a:srgbClr val="ffff00"/>
              </a:solidFill>
              <a:ln w="25560">
                <a:solidFill>
                  <a:srgbClr val="ffffff"/>
                </a:solidFill>
                <a:round/>
              </a:ln>
            </c:spPr>
          </c:dPt>
          <c:dPt>
            <c:idx val="2"/>
            <c:explosion val="8"/>
            <c:spPr>
              <a:solidFill>
                <a:srgbClr val="ff0048"/>
              </a:solidFill>
              <a:ln w="25560">
                <a:solidFill>
                  <a:srgbClr val="ffffff"/>
                </a:solidFill>
                <a:round/>
              </a:ln>
            </c:spPr>
          </c:dPt>
          <c:dLbls>
            <c:numFmt formatCode="General" sourceLinked="1"/>
            <c:dLbl>
              <c:idx val="0"/>
              <c:dLblPos val="bestFit"/>
              <c:showLegendKey val="0"/>
              <c:showVal val="0"/>
              <c:showCatName val="0"/>
              <c:showSerName val="0"/>
              <c:showPercent val="0"/>
            </c:dLbl>
            <c:dLbl>
              <c:idx val="1"/>
              <c:dLblPos val="bestFit"/>
              <c:showLegendKey val="0"/>
              <c:showVal val="0"/>
              <c:showCatName val="0"/>
              <c:showSerName val="0"/>
              <c:showPercent val="0"/>
            </c:dLbl>
            <c:dLbl>
              <c:idx val="2"/>
              <c:dLblPos val="bestFit"/>
              <c:showLegendKey val="0"/>
              <c:showVal val="0"/>
              <c:showCatName val="0"/>
              <c:showSerName val="0"/>
              <c:showPercent val="0"/>
            </c:dLbl>
            <c:dLblPos val="bestFit"/>
            <c:showLegendKey val="0"/>
            <c:showVal val="0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13</c:v>
                </c:pt>
                <c:pt idx="1">
                  <c:v>6</c:v>
                </c:pt>
                <c:pt idx="2">
                  <c:v>2</c:v>
                </c:pt>
              </c:numCache>
            </c:numRef>
          </c:val>
        </c:ser>
      </c:pie3DChart>
    </c:plotArea>
    <c:plotVisOnly val="1"/>
    <c:dispBlanksAs val="gap"/>
  </c:chart>
  <c:spPr>
    <a:noFill/>
    <a:ln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uk-UA" sz="2000" spc="-1" strike="noStrike">
                <a:latin typeface="Arial"/>
              </a:rPr>
              <a:t>Для правки формата примечаний щёлкните мышью</a:t>
            </a:r>
            <a:endParaRPr b="0" lang="uk-UA" sz="2000" spc="-1" strike="noStrike"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uk-UA" sz="1400" spc="-1" strike="noStrike">
                <a:latin typeface="Times New Roman"/>
              </a:rPr>
              <a:t>&lt;верхний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uk-UA" sz="1400" spc="-1" strike="noStrike">
                <a:latin typeface="Times New Roman"/>
              </a:rPr>
              <a:t>&lt;дата/время&gt;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uk-UA" sz="1400" spc="-1" strike="noStrike">
                <a:latin typeface="Times New Roman"/>
              </a:rPr>
              <a:t>&lt;нижний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6604B13B-3B98-49D4-9923-4A9BC662AD79}" type="slidenum">
              <a:rPr b="0" lang="uk-UA" sz="1400" spc="-1" strike="noStrike">
                <a:latin typeface="Times New Roman"/>
              </a:rPr>
              <a:t>&lt;номер&gt;</a:t>
            </a:fld>
            <a:endParaRPr b="0" lang="uk-UA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</p:spPr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endParaRPr b="0" lang="uk-UA" sz="2000" spc="-1" strike="noStrike">
              <a:latin typeface="Arial"/>
            </a:endParaRPr>
          </a:p>
        </p:txBody>
      </p:sp>
      <p:sp>
        <p:nvSpPr>
          <p:cNvPr id="279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43F1405C-4209-4B47-A716-FD49F9D0AFB5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</p:spPr>
      </p:sp>
      <p:sp>
        <p:nvSpPr>
          <p:cNvPr id="27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endParaRPr b="0" lang="uk-UA" sz="2000" spc="-1" strike="noStrike">
              <a:latin typeface="Arial"/>
            </a:endParaRPr>
          </a:p>
        </p:txBody>
      </p:sp>
      <p:sp>
        <p:nvSpPr>
          <p:cNvPr id="27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77A8BFF0-0637-4783-BB22-7C0463412C34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</p:spPr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p>
            <a:endParaRPr b="0" lang="uk-UA" sz="2000" spc="-1" strike="noStrike">
              <a:latin typeface="Arial"/>
            </a:endParaRPr>
          </a:p>
        </p:txBody>
      </p:sp>
      <p:sp>
        <p:nvSpPr>
          <p:cNvPr id="27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B0FD52F9-CDDB-4F88-BB66-04EFA452348F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1143000" y="1122480"/>
            <a:ext cx="6857640" cy="11066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Рисунок 6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90000"/>
              </a:lnSpc>
            </a:pPr>
            <a:r>
              <a:rPr b="0" lang="ru-RU" sz="4500" spc="-1" strike="noStrike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b="0" lang="ru-RU" sz="4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A9BB4753-6186-4ACB-9122-BAB3D9CFFF8B}" type="datetime">
              <a:rPr b="0" lang="uk-UA" sz="900" spc="-1" strike="noStrike">
                <a:solidFill>
                  <a:srgbClr val="8b8b8b"/>
                </a:solidFill>
                <a:latin typeface="Calibri"/>
              </a:rPr>
              <a:t>22.5.20</a:t>
            </a:fld>
            <a:endParaRPr b="0" lang="uk-UA" sz="900" spc="-1" strike="noStrike"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p>
            <a:endParaRPr b="0" lang="uk-UA" sz="2400" spc="-1" strike="noStrike"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D3C96695-5BA1-4DCE-A0E9-34D6845FEA78}" type="slidenum">
              <a:rPr b="0" lang="uk-UA" sz="9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uk-UA" sz="900" spc="-1" strike="noStrike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1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5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15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35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35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35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35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microsoft.com/office/2007/relationships/hdphoto" Target="../media/hdphoto1.wdp"/><Relationship Id="rId6" Type="http://schemas.openxmlformats.org/officeDocument/2006/relationships/image" Target="../media/image6.png"/><Relationship Id="rId7" Type="http://schemas.microsoft.com/office/2007/relationships/hdphoto" Target="../media/hdphoto2.wdp"/><Relationship Id="rId8" Type="http://schemas.openxmlformats.org/officeDocument/2006/relationships/video" Target="../media/media7.mp3"/><Relationship Id="rId9" Type="http://schemas.microsoft.com/office/2007/relationships/media" Target="../media/media7.mp3"/><Relationship Id="rId10" Type="http://schemas.openxmlformats.org/officeDocument/2006/relationships/image" Target="../media/image8.png"/><Relationship Id="rId11" Type="http://schemas.openxmlformats.org/officeDocument/2006/relationships/video" Target="../media/media9.mp3"/><Relationship Id="rId12" Type="http://schemas.microsoft.com/office/2007/relationships/media" Target="../media/media9.mp3"/><Relationship Id="rId13" Type="http://schemas.openxmlformats.org/officeDocument/2006/relationships/image" Target="../media/image10.png"/><Relationship Id="rId14" Type="http://schemas.openxmlformats.org/officeDocument/2006/relationships/video" Target="../media/media11.mp3"/><Relationship Id="rId15" Type="http://schemas.microsoft.com/office/2007/relationships/media" Target="../media/media11.mp3"/><Relationship Id="rId16" Type="http://schemas.openxmlformats.org/officeDocument/2006/relationships/image" Target="../media/image12.png"/><Relationship Id="rId17" Type="http://schemas.openxmlformats.org/officeDocument/2006/relationships/video" Target="../media/media13.mp3"/><Relationship Id="rId18" Type="http://schemas.microsoft.com/office/2007/relationships/media" Target="../media/media13.mp3"/><Relationship Id="rId19" Type="http://schemas.openxmlformats.org/officeDocument/2006/relationships/image" Target="../media/image14.png"/><Relationship Id="rId20" Type="http://schemas.openxmlformats.org/officeDocument/2006/relationships/video" Target="../media/media15.mp3"/><Relationship Id="rId21" Type="http://schemas.microsoft.com/office/2007/relationships/media" Target="../media/media15.mp3"/><Relationship Id="rId22" Type="http://schemas.openxmlformats.org/officeDocument/2006/relationships/image" Target="../media/image16.png"/><Relationship Id="rId2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2.jpeg"/><Relationship Id="rId2" Type="http://schemas.openxmlformats.org/officeDocument/2006/relationships/image" Target="../media/image53.png"/><Relationship Id="rId3" Type="http://schemas.openxmlformats.org/officeDocument/2006/relationships/image" Target="../media/image54.jpeg"/><Relationship Id="rId4" Type="http://schemas.openxmlformats.org/officeDocument/2006/relationships/image" Target="../media/image55.jpeg"/><Relationship Id="rId5" Type="http://schemas.openxmlformats.org/officeDocument/2006/relationships/image" Target="../media/image56.jpeg"/><Relationship Id="rId6" Type="http://schemas.openxmlformats.org/officeDocument/2006/relationships/image" Target="../media/image57.jpe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8.jpeg"/><Relationship Id="rId2" Type="http://schemas.openxmlformats.org/officeDocument/2006/relationships/image" Target="../media/image59.png"/><Relationship Id="rId3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60.jpeg"/><Relationship Id="rId2" Type="http://schemas.openxmlformats.org/officeDocument/2006/relationships/chart" Target="../charts/chart4.xml"/><Relationship Id="rId3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1.jpeg"/><Relationship Id="rId2" Type="http://schemas.openxmlformats.org/officeDocument/2006/relationships/image" Target="../media/image62.png"/><Relationship Id="rId3" Type="http://schemas.openxmlformats.org/officeDocument/2006/relationships/image" Target="../media/image63.jpeg"/><Relationship Id="rId4" Type="http://schemas.openxmlformats.org/officeDocument/2006/relationships/image" Target="../media/image64.png"/><Relationship Id="rId5" Type="http://schemas.openxmlformats.org/officeDocument/2006/relationships/image" Target="../media/image65.jpeg"/><Relationship Id="rId6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6.jpeg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microsoft.com/office/2007/relationships/hdphoto" Target="../media/hdphoto6.wdp"/><Relationship Id="rId5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69.jpeg"/><Relationship Id="rId2" Type="http://schemas.openxmlformats.org/officeDocument/2006/relationships/image" Target="../media/image70.jpeg"/><Relationship Id="rId3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71.jpeg"/><Relationship Id="rId2" Type="http://schemas.openxmlformats.org/officeDocument/2006/relationships/image" Target="../media/image72.png"/><Relationship Id="rId3" Type="http://schemas.openxmlformats.org/officeDocument/2006/relationships/image" Target="../media/image73.jpeg"/><Relationship Id="rId4" Type="http://schemas.openxmlformats.org/officeDocument/2006/relationships/image" Target="../media/image74.jpeg"/><Relationship Id="rId5" Type="http://schemas.openxmlformats.org/officeDocument/2006/relationships/image" Target="../media/image75.jpeg"/><Relationship Id="rId6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76.jpeg"/><Relationship Id="rId2" Type="http://schemas.openxmlformats.org/officeDocument/2006/relationships/image" Target="../media/image77.png"/><Relationship Id="rId3" Type="http://schemas.openxmlformats.org/officeDocument/2006/relationships/image" Target="../media/image78.jpeg"/><Relationship Id="rId4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79.jpeg"/><Relationship Id="rId2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80.jpeg"/><Relationship Id="rId2" Type="http://schemas.openxmlformats.org/officeDocument/2006/relationships/image" Target="../media/image81.jpe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82.jpeg"/><Relationship Id="rId2" Type="http://schemas.openxmlformats.org/officeDocument/2006/relationships/image" Target="../media/image83.png"/><Relationship Id="rId3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png"/><Relationship Id="rId3" Type="http://schemas.microsoft.com/office/2007/relationships/hdphoto" Target="../media/hdphoto3.wdp"/><Relationship Id="rId4" Type="http://schemas.openxmlformats.org/officeDocument/2006/relationships/video" Target="../media/media21.mp3"/><Relationship Id="rId5" Type="http://schemas.microsoft.com/office/2007/relationships/media" Target="../media/media21.mp3"/><Relationship Id="rId6" Type="http://schemas.openxmlformats.org/officeDocument/2006/relationships/image" Target="../media/image22.png"/><Relationship Id="rId7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chart" Target="../charts/chart1.xml"/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6.png"/><Relationship Id="rId6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png"/><Relationship Id="rId3" Type="http://schemas.microsoft.com/office/2007/relationships/hdphoto" Target="../media/hdphoto4.wdp"/><Relationship Id="rId4" Type="http://schemas.openxmlformats.org/officeDocument/2006/relationships/image" Target="../media/image29.jpeg"/><Relationship Id="rId5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png"/><Relationship Id="rId3" Type="http://schemas.openxmlformats.org/officeDocument/2006/relationships/chart" Target="../charts/chart2.xml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chart" Target="../charts/chart3.xml"/><Relationship Id="rId9" Type="http://schemas.openxmlformats.org/officeDocument/2006/relationships/image" Target="../media/image36.png"/><Relationship Id="rId10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image" Target="../media/image38.png"/><Relationship Id="rId3" Type="http://schemas.openxmlformats.org/officeDocument/2006/relationships/image" Target="../media/image39.jpeg"/><Relationship Id="rId4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microsoft.com/office/2007/relationships/hdphoto" Target="../media/hdphoto5.wdp"/><Relationship Id="rId5" Type="http://schemas.openxmlformats.org/officeDocument/2006/relationships/image" Target="../media/image43.jpeg"/><Relationship Id="rId6" Type="http://schemas.openxmlformats.org/officeDocument/2006/relationships/image" Target="../media/image44.jpe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5.jpeg"/><Relationship Id="rId2" Type="http://schemas.openxmlformats.org/officeDocument/2006/relationships/image" Target="../media/image46.png"/><Relationship Id="rId3" Type="http://schemas.openxmlformats.org/officeDocument/2006/relationships/image" Target="../media/image47.jpeg"/><Relationship Id="rId4" Type="http://schemas.openxmlformats.org/officeDocument/2006/relationships/image" Target="../media/image48.jpeg"/><Relationship Id="rId5" Type="http://schemas.openxmlformats.org/officeDocument/2006/relationships/image" Target="../media/image49.jpeg"/><Relationship Id="rId6" Type="http://schemas.openxmlformats.org/officeDocument/2006/relationships/image" Target="../media/image50.jpeg"/><Relationship Id="rId7" Type="http://schemas.openxmlformats.org/officeDocument/2006/relationships/image" Target="../media/image51.jpe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9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50" name="CustomShape 2"/>
          <p:cNvSpPr/>
          <p:nvPr/>
        </p:nvSpPr>
        <p:spPr>
          <a:xfrm>
            <a:off x="521280" y="224280"/>
            <a:ext cx="576000" cy="803880"/>
          </a:xfrm>
          <a:custGeom>
            <a:avLst/>
            <a:gdLst/>
            <a:ahLst/>
            <a:rect l="l" t="t" r="r" b="b"/>
            <a:pathLst>
              <a:path w="576580" h="960119">
                <a:moveTo>
                  <a:pt x="209524" y="767283"/>
                </a:moveTo>
                <a:lnTo>
                  <a:pt x="160566" y="767283"/>
                </a:lnTo>
                <a:lnTo>
                  <a:pt x="173872" y="814377"/>
                </a:lnTo>
                <a:lnTo>
                  <a:pt x="195238" y="857491"/>
                </a:lnTo>
                <a:lnTo>
                  <a:pt x="223807" y="895699"/>
                </a:lnTo>
                <a:lnTo>
                  <a:pt x="258724" y="928077"/>
                </a:lnTo>
                <a:lnTo>
                  <a:pt x="267348" y="934722"/>
                </a:lnTo>
                <a:lnTo>
                  <a:pt x="275161" y="942332"/>
                </a:lnTo>
                <a:lnTo>
                  <a:pt x="282095" y="950830"/>
                </a:lnTo>
                <a:lnTo>
                  <a:pt x="287997" y="960005"/>
                </a:lnTo>
                <a:lnTo>
                  <a:pt x="293951" y="950796"/>
                </a:lnTo>
                <a:lnTo>
                  <a:pt x="300840" y="942422"/>
                </a:lnTo>
                <a:lnTo>
                  <a:pt x="308657" y="934823"/>
                </a:lnTo>
                <a:lnTo>
                  <a:pt x="317284" y="928077"/>
                </a:lnTo>
                <a:lnTo>
                  <a:pt x="352193" y="895699"/>
                </a:lnTo>
                <a:lnTo>
                  <a:pt x="372660" y="868324"/>
                </a:lnTo>
                <a:lnTo>
                  <a:pt x="263994" y="868324"/>
                </a:lnTo>
                <a:lnTo>
                  <a:pt x="245598" y="846226"/>
                </a:lnTo>
                <a:lnTo>
                  <a:pt x="230192" y="821856"/>
                </a:lnTo>
                <a:lnTo>
                  <a:pt x="218069" y="795459"/>
                </a:lnTo>
                <a:lnTo>
                  <a:pt x="209524" y="767283"/>
                </a:lnTo>
                <a:close/>
                <a:moveTo>
                  <a:pt x="312000" y="767283"/>
                </a:moveTo>
                <a:lnTo>
                  <a:pt x="263994" y="767283"/>
                </a:lnTo>
                <a:lnTo>
                  <a:pt x="263994" y="868324"/>
                </a:lnTo>
                <a:lnTo>
                  <a:pt x="312000" y="868324"/>
                </a:lnTo>
                <a:lnTo>
                  <a:pt x="312000" y="767283"/>
                </a:lnTo>
                <a:close/>
                <a:moveTo>
                  <a:pt x="415442" y="767283"/>
                </a:moveTo>
                <a:lnTo>
                  <a:pt x="366483" y="767283"/>
                </a:lnTo>
                <a:lnTo>
                  <a:pt x="357938" y="795493"/>
                </a:lnTo>
                <a:lnTo>
                  <a:pt x="345814" y="821947"/>
                </a:lnTo>
                <a:lnTo>
                  <a:pt x="330404" y="846328"/>
                </a:lnTo>
                <a:lnTo>
                  <a:pt x="312000" y="868324"/>
                </a:lnTo>
                <a:lnTo>
                  <a:pt x="372660" y="868324"/>
                </a:lnTo>
                <a:lnTo>
                  <a:pt x="380760" y="857491"/>
                </a:lnTo>
                <a:lnTo>
                  <a:pt x="402128" y="814377"/>
                </a:lnTo>
                <a:lnTo>
                  <a:pt x="415442" y="767283"/>
                </a:lnTo>
                <a:close/>
                <a:moveTo>
                  <a:pt x="0" y="72008"/>
                </a:moveTo>
                <a:lnTo>
                  <a:pt x="0" y="767283"/>
                </a:lnTo>
                <a:lnTo>
                  <a:pt x="575995" y="767283"/>
                </a:lnTo>
                <a:lnTo>
                  <a:pt x="575995" y="719277"/>
                </a:lnTo>
                <a:lnTo>
                  <a:pt x="47764" y="719277"/>
                </a:lnTo>
                <a:lnTo>
                  <a:pt x="47764" y="575284"/>
                </a:lnTo>
                <a:lnTo>
                  <a:pt x="127014" y="575284"/>
                </a:lnTo>
                <a:lnTo>
                  <a:pt x="120988" y="560960"/>
                </a:lnTo>
                <a:lnTo>
                  <a:pt x="120954" y="541921"/>
                </a:lnTo>
                <a:lnTo>
                  <a:pt x="126664" y="527278"/>
                </a:lnTo>
                <a:lnTo>
                  <a:pt x="48006" y="527278"/>
                </a:lnTo>
                <a:lnTo>
                  <a:pt x="48006" y="172084"/>
                </a:lnTo>
                <a:lnTo>
                  <a:pt x="107225" y="172084"/>
                </a:lnTo>
                <a:lnTo>
                  <a:pt x="104219" y="166756"/>
                </a:lnTo>
                <a:lnTo>
                  <a:pt x="73054" y="128186"/>
                </a:lnTo>
                <a:lnTo>
                  <a:pt x="36004" y="95288"/>
                </a:lnTo>
                <a:lnTo>
                  <a:pt x="9306" y="77366"/>
                </a:lnTo>
                <a:lnTo>
                  <a:pt x="0" y="72008"/>
                </a:lnTo>
                <a:close/>
                <a:moveTo>
                  <a:pt x="127014" y="575284"/>
                </a:moveTo>
                <a:lnTo>
                  <a:pt x="75120" y="575284"/>
                </a:lnTo>
                <a:lnTo>
                  <a:pt x="84673" y="598663"/>
                </a:lnTo>
                <a:lnTo>
                  <a:pt x="99717" y="618486"/>
                </a:lnTo>
                <a:lnTo>
                  <a:pt x="119261" y="633809"/>
                </a:lnTo>
                <a:lnTo>
                  <a:pt x="142316" y="643686"/>
                </a:lnTo>
                <a:lnTo>
                  <a:pt x="165366" y="648957"/>
                </a:lnTo>
                <a:lnTo>
                  <a:pt x="161224" y="665956"/>
                </a:lnTo>
                <a:lnTo>
                  <a:pt x="158213" y="683402"/>
                </a:lnTo>
                <a:lnTo>
                  <a:pt x="156387" y="701104"/>
                </a:lnTo>
                <a:lnTo>
                  <a:pt x="155765" y="719277"/>
                </a:lnTo>
                <a:lnTo>
                  <a:pt x="204000" y="719277"/>
                </a:lnTo>
                <a:lnTo>
                  <a:pt x="204574" y="703942"/>
                </a:lnTo>
                <a:lnTo>
                  <a:pt x="206237" y="688922"/>
                </a:lnTo>
                <a:lnTo>
                  <a:pt x="208884" y="674262"/>
                </a:lnTo>
                <a:lnTo>
                  <a:pt x="212394" y="660006"/>
                </a:lnTo>
                <a:lnTo>
                  <a:pt x="413085" y="660006"/>
                </a:lnTo>
                <a:lnTo>
                  <a:pt x="411101" y="651840"/>
                </a:lnTo>
                <a:lnTo>
                  <a:pt x="287997" y="651840"/>
                </a:lnTo>
                <a:lnTo>
                  <a:pt x="277007" y="640080"/>
                </a:lnTo>
                <a:lnTo>
                  <a:pt x="264482" y="630212"/>
                </a:lnTo>
                <a:lnTo>
                  <a:pt x="250473" y="622243"/>
                </a:lnTo>
                <a:lnTo>
                  <a:pt x="235204" y="616318"/>
                </a:lnTo>
                <a:lnTo>
                  <a:pt x="241975" y="604088"/>
                </a:lnTo>
                <a:lnTo>
                  <a:pt x="187439" y="604088"/>
                </a:lnTo>
                <a:lnTo>
                  <a:pt x="158635" y="598322"/>
                </a:lnTo>
                <a:lnTo>
                  <a:pt x="141071" y="590926"/>
                </a:lnTo>
                <a:lnTo>
                  <a:pt x="128098" y="577861"/>
                </a:lnTo>
                <a:lnTo>
                  <a:pt x="127014" y="575284"/>
                </a:lnTo>
                <a:close/>
                <a:moveTo>
                  <a:pt x="363601" y="660006"/>
                </a:moveTo>
                <a:lnTo>
                  <a:pt x="212394" y="660006"/>
                </a:lnTo>
                <a:lnTo>
                  <a:pt x="232710" y="666734"/>
                </a:lnTo>
                <a:lnTo>
                  <a:pt x="249086" y="679831"/>
                </a:lnTo>
                <a:lnTo>
                  <a:pt x="260016" y="697832"/>
                </a:lnTo>
                <a:lnTo>
                  <a:pt x="263994" y="719277"/>
                </a:lnTo>
                <a:lnTo>
                  <a:pt x="312000" y="719277"/>
                </a:lnTo>
                <a:lnTo>
                  <a:pt x="315978" y="697832"/>
                </a:lnTo>
                <a:lnTo>
                  <a:pt x="326909" y="679831"/>
                </a:lnTo>
                <a:lnTo>
                  <a:pt x="343285" y="666734"/>
                </a:lnTo>
                <a:lnTo>
                  <a:pt x="363601" y="660006"/>
                </a:lnTo>
                <a:close/>
                <a:moveTo>
                  <a:pt x="413085" y="660006"/>
                </a:moveTo>
                <a:lnTo>
                  <a:pt x="363601" y="660006"/>
                </a:lnTo>
                <a:lnTo>
                  <a:pt x="367159" y="674364"/>
                </a:lnTo>
                <a:lnTo>
                  <a:pt x="369789" y="689013"/>
                </a:lnTo>
                <a:lnTo>
                  <a:pt x="371428" y="703976"/>
                </a:lnTo>
                <a:lnTo>
                  <a:pt x="371995" y="719277"/>
                </a:lnTo>
                <a:lnTo>
                  <a:pt x="420001" y="719277"/>
                </a:lnTo>
                <a:lnTo>
                  <a:pt x="419367" y="701104"/>
                </a:lnTo>
                <a:lnTo>
                  <a:pt x="417523" y="683312"/>
                </a:lnTo>
                <a:lnTo>
                  <a:pt x="414523" y="665922"/>
                </a:lnTo>
                <a:lnTo>
                  <a:pt x="413085" y="660006"/>
                </a:lnTo>
                <a:close/>
                <a:moveTo>
                  <a:pt x="575995" y="575284"/>
                </a:moveTo>
                <a:lnTo>
                  <a:pt x="528002" y="575284"/>
                </a:lnTo>
                <a:lnTo>
                  <a:pt x="528002" y="719277"/>
                </a:lnTo>
                <a:lnTo>
                  <a:pt x="575995" y="719277"/>
                </a:lnTo>
                <a:lnTo>
                  <a:pt x="575995" y="575284"/>
                </a:lnTo>
                <a:close/>
                <a:moveTo>
                  <a:pt x="340597" y="496798"/>
                </a:moveTo>
                <a:lnTo>
                  <a:pt x="287997" y="496798"/>
                </a:lnTo>
                <a:lnTo>
                  <a:pt x="298613" y="528062"/>
                </a:lnTo>
                <a:lnTo>
                  <a:pt x="310981" y="558449"/>
                </a:lnTo>
                <a:lnTo>
                  <a:pt x="325059" y="587890"/>
                </a:lnTo>
                <a:lnTo>
                  <a:pt x="340804" y="616318"/>
                </a:lnTo>
                <a:lnTo>
                  <a:pt x="325668" y="622141"/>
                </a:lnTo>
                <a:lnTo>
                  <a:pt x="311700" y="630121"/>
                </a:lnTo>
                <a:lnTo>
                  <a:pt x="299051" y="640114"/>
                </a:lnTo>
                <a:lnTo>
                  <a:pt x="287997" y="651840"/>
                </a:lnTo>
                <a:lnTo>
                  <a:pt x="411101" y="651840"/>
                </a:lnTo>
                <a:lnTo>
                  <a:pt x="410400" y="648957"/>
                </a:lnTo>
                <a:lnTo>
                  <a:pt x="433438" y="643686"/>
                </a:lnTo>
                <a:lnTo>
                  <a:pt x="456628" y="633809"/>
                </a:lnTo>
                <a:lnTo>
                  <a:pt x="476219" y="618486"/>
                </a:lnTo>
                <a:lnTo>
                  <a:pt x="487116" y="604088"/>
                </a:lnTo>
                <a:lnTo>
                  <a:pt x="388556" y="604088"/>
                </a:lnTo>
                <a:lnTo>
                  <a:pt x="381193" y="590214"/>
                </a:lnTo>
                <a:lnTo>
                  <a:pt x="373894" y="576299"/>
                </a:lnTo>
                <a:lnTo>
                  <a:pt x="366728" y="562295"/>
                </a:lnTo>
                <a:lnTo>
                  <a:pt x="359765" y="548157"/>
                </a:lnTo>
                <a:lnTo>
                  <a:pt x="340597" y="496798"/>
                </a:lnTo>
                <a:close/>
                <a:moveTo>
                  <a:pt x="287997" y="0"/>
                </a:moveTo>
                <a:lnTo>
                  <a:pt x="272960" y="20451"/>
                </a:lnTo>
                <a:lnTo>
                  <a:pt x="261634" y="43380"/>
                </a:lnTo>
                <a:lnTo>
                  <a:pt x="254491" y="68379"/>
                </a:lnTo>
                <a:lnTo>
                  <a:pt x="252006" y="95046"/>
                </a:lnTo>
                <a:lnTo>
                  <a:pt x="253712" y="143115"/>
                </a:lnTo>
                <a:lnTo>
                  <a:pt x="256571" y="191136"/>
                </a:lnTo>
                <a:lnTo>
                  <a:pt x="259776" y="239122"/>
                </a:lnTo>
                <a:lnTo>
                  <a:pt x="262520" y="287085"/>
                </a:lnTo>
                <a:lnTo>
                  <a:pt x="263994" y="335038"/>
                </a:lnTo>
                <a:lnTo>
                  <a:pt x="261059" y="390209"/>
                </a:lnTo>
                <a:lnTo>
                  <a:pt x="250920" y="443941"/>
                </a:lnTo>
                <a:lnTo>
                  <a:pt x="235380" y="496501"/>
                </a:lnTo>
                <a:lnTo>
                  <a:pt x="216242" y="548157"/>
                </a:lnTo>
                <a:lnTo>
                  <a:pt x="194377" y="591027"/>
                </a:lnTo>
                <a:lnTo>
                  <a:pt x="187439" y="604088"/>
                </a:lnTo>
                <a:lnTo>
                  <a:pt x="241975" y="604088"/>
                </a:lnTo>
                <a:lnTo>
                  <a:pt x="250943" y="587890"/>
                </a:lnTo>
                <a:lnTo>
                  <a:pt x="265020" y="558449"/>
                </a:lnTo>
                <a:lnTo>
                  <a:pt x="277387" y="528062"/>
                </a:lnTo>
                <a:lnTo>
                  <a:pt x="287997" y="496798"/>
                </a:lnTo>
                <a:lnTo>
                  <a:pt x="340597" y="496798"/>
                </a:lnTo>
                <a:lnTo>
                  <a:pt x="340486" y="496501"/>
                </a:lnTo>
                <a:lnTo>
                  <a:pt x="324900" y="443941"/>
                </a:lnTo>
                <a:lnTo>
                  <a:pt x="314806" y="390209"/>
                </a:lnTo>
                <a:lnTo>
                  <a:pt x="312000" y="335038"/>
                </a:lnTo>
                <a:lnTo>
                  <a:pt x="313480" y="286974"/>
                </a:lnTo>
                <a:lnTo>
                  <a:pt x="316225" y="238954"/>
                </a:lnTo>
                <a:lnTo>
                  <a:pt x="319430" y="190966"/>
                </a:lnTo>
                <a:lnTo>
                  <a:pt x="322290" y="143001"/>
                </a:lnTo>
                <a:lnTo>
                  <a:pt x="324002" y="95046"/>
                </a:lnTo>
                <a:lnTo>
                  <a:pt x="321516" y="68379"/>
                </a:lnTo>
                <a:lnTo>
                  <a:pt x="314372" y="43380"/>
                </a:lnTo>
                <a:lnTo>
                  <a:pt x="303042" y="20451"/>
                </a:lnTo>
                <a:lnTo>
                  <a:pt x="287997" y="0"/>
                </a:lnTo>
                <a:close/>
                <a:moveTo>
                  <a:pt x="490545" y="503288"/>
                </a:moveTo>
                <a:lnTo>
                  <a:pt x="408241" y="503288"/>
                </a:lnTo>
                <a:lnTo>
                  <a:pt x="424326" y="506119"/>
                </a:lnTo>
                <a:lnTo>
                  <a:pt x="438299" y="514056"/>
                </a:lnTo>
                <a:lnTo>
                  <a:pt x="448943" y="526267"/>
                </a:lnTo>
                <a:lnTo>
                  <a:pt x="455041" y="541921"/>
                </a:lnTo>
                <a:lnTo>
                  <a:pt x="455027" y="560960"/>
                </a:lnTo>
                <a:lnTo>
                  <a:pt x="447902" y="577951"/>
                </a:lnTo>
                <a:lnTo>
                  <a:pt x="434925" y="591027"/>
                </a:lnTo>
                <a:lnTo>
                  <a:pt x="417360" y="598322"/>
                </a:lnTo>
                <a:lnTo>
                  <a:pt x="388556" y="604088"/>
                </a:lnTo>
                <a:lnTo>
                  <a:pt x="487116" y="604088"/>
                </a:lnTo>
                <a:lnTo>
                  <a:pt x="491222" y="598663"/>
                </a:lnTo>
                <a:lnTo>
                  <a:pt x="500646" y="575284"/>
                </a:lnTo>
                <a:lnTo>
                  <a:pt x="575995" y="575284"/>
                </a:lnTo>
                <a:lnTo>
                  <a:pt x="575995" y="527278"/>
                </a:lnTo>
                <a:lnTo>
                  <a:pt x="500875" y="527278"/>
                </a:lnTo>
                <a:lnTo>
                  <a:pt x="493544" y="507887"/>
                </a:lnTo>
                <a:lnTo>
                  <a:pt x="490545" y="503288"/>
                </a:lnTo>
                <a:close/>
                <a:moveTo>
                  <a:pt x="107225" y="172084"/>
                </a:moveTo>
                <a:lnTo>
                  <a:pt x="48006" y="172084"/>
                </a:lnTo>
                <a:lnTo>
                  <a:pt x="69258" y="201040"/>
                </a:lnTo>
                <a:lnTo>
                  <a:pt x="86307" y="232922"/>
                </a:lnTo>
                <a:lnTo>
                  <a:pt x="98724" y="267327"/>
                </a:lnTo>
                <a:lnTo>
                  <a:pt x="106083" y="303847"/>
                </a:lnTo>
                <a:lnTo>
                  <a:pt x="125285" y="465366"/>
                </a:lnTo>
                <a:lnTo>
                  <a:pt x="108096" y="476391"/>
                </a:lnTo>
                <a:lnTo>
                  <a:pt x="93630" y="490745"/>
                </a:lnTo>
                <a:lnTo>
                  <a:pt x="82451" y="507887"/>
                </a:lnTo>
                <a:lnTo>
                  <a:pt x="75120" y="527278"/>
                </a:lnTo>
                <a:lnTo>
                  <a:pt x="126664" y="527278"/>
                </a:lnTo>
                <a:lnTo>
                  <a:pt x="127058" y="526267"/>
                </a:lnTo>
                <a:lnTo>
                  <a:pt x="137702" y="514056"/>
                </a:lnTo>
                <a:lnTo>
                  <a:pt x="151676" y="506119"/>
                </a:lnTo>
                <a:lnTo>
                  <a:pt x="167767" y="503288"/>
                </a:lnTo>
                <a:lnTo>
                  <a:pt x="178177" y="503288"/>
                </a:lnTo>
                <a:lnTo>
                  <a:pt x="154800" y="308648"/>
                </a:lnTo>
                <a:lnTo>
                  <a:pt x="145853" y="257772"/>
                </a:lnTo>
                <a:lnTo>
                  <a:pt x="128739" y="210213"/>
                </a:lnTo>
                <a:lnTo>
                  <a:pt x="107225" y="172084"/>
                </a:lnTo>
                <a:close/>
                <a:moveTo>
                  <a:pt x="575995" y="172084"/>
                </a:moveTo>
                <a:lnTo>
                  <a:pt x="528002" y="172084"/>
                </a:lnTo>
                <a:lnTo>
                  <a:pt x="528002" y="527278"/>
                </a:lnTo>
                <a:lnTo>
                  <a:pt x="575995" y="527278"/>
                </a:lnTo>
                <a:lnTo>
                  <a:pt x="575995" y="172084"/>
                </a:lnTo>
                <a:close/>
                <a:moveTo>
                  <a:pt x="178177" y="503288"/>
                </a:moveTo>
                <a:lnTo>
                  <a:pt x="167767" y="503288"/>
                </a:lnTo>
                <a:lnTo>
                  <a:pt x="178320" y="504482"/>
                </a:lnTo>
                <a:lnTo>
                  <a:pt x="178177" y="503288"/>
                </a:lnTo>
                <a:close/>
                <a:moveTo>
                  <a:pt x="575995" y="72008"/>
                </a:moveTo>
                <a:lnTo>
                  <a:pt x="540004" y="95288"/>
                </a:lnTo>
                <a:lnTo>
                  <a:pt x="502948" y="128186"/>
                </a:lnTo>
                <a:lnTo>
                  <a:pt x="471779" y="166756"/>
                </a:lnTo>
                <a:lnTo>
                  <a:pt x="447257" y="210213"/>
                </a:lnTo>
                <a:lnTo>
                  <a:pt x="430142" y="257772"/>
                </a:lnTo>
                <a:lnTo>
                  <a:pt x="421195" y="308648"/>
                </a:lnTo>
                <a:lnTo>
                  <a:pt x="397675" y="504482"/>
                </a:lnTo>
                <a:lnTo>
                  <a:pt x="408241" y="503288"/>
                </a:lnTo>
                <a:lnTo>
                  <a:pt x="490545" y="503288"/>
                </a:lnTo>
                <a:lnTo>
                  <a:pt x="482366" y="490745"/>
                </a:lnTo>
                <a:lnTo>
                  <a:pt x="467905" y="476391"/>
                </a:lnTo>
                <a:lnTo>
                  <a:pt x="450723" y="465366"/>
                </a:lnTo>
                <a:lnTo>
                  <a:pt x="469925" y="303847"/>
                </a:lnTo>
                <a:lnTo>
                  <a:pt x="477276" y="267327"/>
                </a:lnTo>
                <a:lnTo>
                  <a:pt x="489691" y="232922"/>
                </a:lnTo>
                <a:lnTo>
                  <a:pt x="506742" y="201040"/>
                </a:lnTo>
                <a:lnTo>
                  <a:pt x="528002" y="172084"/>
                </a:lnTo>
                <a:lnTo>
                  <a:pt x="575995" y="172084"/>
                </a:lnTo>
                <a:lnTo>
                  <a:pt x="575995" y="72008"/>
                </a:lnTo>
                <a:close/>
              </a:path>
            </a:pathLst>
          </a:custGeom>
          <a:solidFill>
            <a:srgbClr val="231f20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CustomShape 3"/>
          <p:cNvSpPr/>
          <p:nvPr/>
        </p:nvSpPr>
        <p:spPr>
          <a:xfrm>
            <a:off x="1230840" y="913680"/>
            <a:ext cx="86040" cy="676080"/>
          </a:xfrm>
          <a:custGeom>
            <a:avLst/>
            <a:gdLst/>
            <a:ahLst/>
            <a:rect l="l" t="t" r="r" b="b"/>
            <a:pathLst>
              <a:path w="75565" h="675005">
                <a:moveTo>
                  <a:pt x="0" y="0"/>
                </a:moveTo>
                <a:lnTo>
                  <a:pt x="75006" y="0"/>
                </a:lnTo>
                <a:lnTo>
                  <a:pt x="75006" y="675004"/>
                </a:lnTo>
                <a:lnTo>
                  <a:pt x="0" y="675004"/>
                </a:lnTo>
                <a:lnTo>
                  <a:pt x="0" y="0"/>
                </a:lnTo>
                <a:close/>
              </a:path>
            </a:pathLst>
          </a:custGeom>
          <a:solidFill>
            <a:srgbClr val="fed628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2" name="CustomShape 4"/>
          <p:cNvSpPr/>
          <p:nvPr/>
        </p:nvSpPr>
        <p:spPr>
          <a:xfrm>
            <a:off x="1240920" y="239040"/>
            <a:ext cx="75960" cy="674280"/>
          </a:xfrm>
          <a:custGeom>
            <a:avLst/>
            <a:gdLst/>
            <a:ahLst/>
            <a:rect l="l" t="t" r="r" b="b"/>
            <a:pathLst>
              <a:path w="75565" h="675005">
                <a:moveTo>
                  <a:pt x="0" y="0"/>
                </a:moveTo>
                <a:lnTo>
                  <a:pt x="75006" y="0"/>
                </a:lnTo>
                <a:lnTo>
                  <a:pt x="75006" y="675004"/>
                </a:lnTo>
                <a:lnTo>
                  <a:pt x="0" y="675004"/>
                </a:lnTo>
                <a:lnTo>
                  <a:pt x="0" y="0"/>
                </a:lnTo>
                <a:close/>
              </a:path>
            </a:pathLst>
          </a:custGeom>
          <a:solidFill>
            <a:srgbClr val="1762ae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3" name="Рисунок 10" descr=""/>
          <p:cNvPicPr/>
          <p:nvPr/>
        </p:nvPicPr>
        <p:blipFill>
          <a:blip r:embed="rId2"/>
          <a:stretch/>
        </p:blipFill>
        <p:spPr>
          <a:xfrm>
            <a:off x="6372000" y="46800"/>
            <a:ext cx="2579400" cy="1204560"/>
          </a:xfrm>
          <a:prstGeom prst="rect">
            <a:avLst/>
          </a:prstGeom>
          <a:ln w="9360">
            <a:noFill/>
          </a:ln>
        </p:spPr>
      </p:pic>
      <p:pic>
        <p:nvPicPr>
          <p:cNvPr id="54" name="Рисунок 4" descr=""/>
          <p:cNvPicPr/>
          <p:nvPr/>
        </p:nvPicPr>
        <p:blipFill>
          <a:blip r:embed="rId3"/>
          <a:stretch/>
        </p:blipFill>
        <p:spPr>
          <a:xfrm>
            <a:off x="1317240" y="224280"/>
            <a:ext cx="4450680" cy="934920"/>
          </a:xfrm>
          <a:prstGeom prst="rect">
            <a:avLst/>
          </a:prstGeom>
          <a:ln>
            <a:noFill/>
          </a:ln>
        </p:spPr>
      </p:pic>
      <p:sp>
        <p:nvSpPr>
          <p:cNvPr id="55" name="CustomShape 5"/>
          <p:cNvSpPr/>
          <p:nvPr/>
        </p:nvSpPr>
        <p:spPr>
          <a:xfrm>
            <a:off x="793800" y="1850760"/>
            <a:ext cx="790128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800" spc="-1" strike="noStrike">
                <a:solidFill>
                  <a:srgbClr val="2109af"/>
                </a:solidFill>
                <a:latin typeface="Times New Roman"/>
              </a:rPr>
              <a:t>Білгород-Дністровський міськрайонний відділ філії Державної установи «Центр пробації» </a:t>
            </a:r>
            <a:endParaRPr b="0" lang="uk-UA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2800" spc="-1" strike="noStrike">
                <a:solidFill>
                  <a:srgbClr val="2109af"/>
                </a:solidFill>
                <a:latin typeface="Times New Roman"/>
              </a:rPr>
              <a:t>в Одеській області за І квартал 2020 рік</a:t>
            </a:r>
            <a:endParaRPr b="0" lang="uk-UA" sz="2800" spc="-1" strike="noStrike">
              <a:latin typeface="Arial"/>
            </a:endParaRPr>
          </a:p>
        </p:txBody>
      </p:sp>
      <p:pic>
        <p:nvPicPr>
          <p:cNvPr id="56" name="Picture 7" descr="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274040" y="3540600"/>
            <a:ext cx="2242080" cy="2517120"/>
          </a:xfrm>
          <a:prstGeom prst="rect">
            <a:avLst/>
          </a:prstGeom>
          <a:ln>
            <a:noFill/>
          </a:ln>
        </p:spPr>
      </p:pic>
      <p:pic>
        <p:nvPicPr>
          <p:cNvPr id="57" name="Рисунок 35" descr="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colorTemp="5300" sat="2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4744440" y="3734280"/>
            <a:ext cx="2917080" cy="2130120"/>
          </a:xfrm>
          <a:prstGeom prst="rect">
            <a:avLst/>
          </a:prstGeom>
          <a:ln>
            <a:noFill/>
          </a:ln>
        </p:spPr>
      </p:pic>
      <p:pic>
        <p:nvPicPr>
          <p:cNvPr id="58" name="Picture 1" descr="">
            <a:hlinkClick r:id="" action="ppaction://media"/>
          </p:cNvPr>
          <p:cNvPicPr/>
          <p:nvPr>
            <a:videoFile r:link="rId8"/>
            <p:extLst>
              <p:ext uri="{DAA4B4D4-6D71-4841-9C94-3DE7FCFB9230}">
                <p14:media r:embed="rId9"/>
              </p:ext>
            </p:extLst>
          </p:nvPr>
        </p:nvPicPr>
        <p:blipFill>
          <a:blip r:embed="rId10"/>
        </p:blipFill>
        <p:spPr>
          <a:xfrm>
            <a:off x="4267080" y="3124080"/>
            <a:ext cx="609120" cy="609120"/>
          </a:xfrm>
          <a:prstGeom prst="rect">
            <a:avLst/>
          </a:prstGeom>
          <a:ln>
            <a:noFill/>
          </a:ln>
        </p:spPr>
      </p:pic>
      <p:pic>
        <p:nvPicPr>
          <p:cNvPr id="59" name="Picture 2" descr="">
            <a:hlinkClick r:id="" action="ppaction://media"/>
          </p:cNvPr>
          <p:cNvPicPr/>
          <p:nvPr>
            <a:videoFile r:link="rId11"/>
            <p:extLst>
              <p:ext uri="{DAA4B4D4-6D71-4841-9C94-3DE7FCFB9230}">
                <p14:media r:embed="rId12"/>
              </p:ext>
            </p:extLst>
          </p:nvPr>
        </p:nvPicPr>
        <p:blipFill>
          <a:blip r:embed="rId13"/>
        </p:blipFill>
        <p:spPr>
          <a:xfrm>
            <a:off x="4267080" y="3124080"/>
            <a:ext cx="609120" cy="609120"/>
          </a:xfrm>
          <a:prstGeom prst="rect">
            <a:avLst/>
          </a:prstGeom>
          <a:ln>
            <a:noFill/>
          </a:ln>
        </p:spPr>
      </p:pic>
      <p:pic>
        <p:nvPicPr>
          <p:cNvPr id="60" name="Picture 3" descr="">
            <a:hlinkClick r:id="" action="ppaction://media"/>
          </p:cNvPr>
          <p:cNvPicPr/>
          <p:nvPr>
            <a:videoFile r:link="rId14"/>
            <p:extLst>
              <p:ext uri="{DAA4B4D4-6D71-4841-9C94-3DE7FCFB9230}">
                <p14:media r:embed="rId15"/>
              </p:ext>
            </p:extLst>
          </p:nvPr>
        </p:nvPicPr>
        <p:blipFill>
          <a:blip r:embed="rId16"/>
        </p:blipFill>
        <p:spPr>
          <a:xfrm>
            <a:off x="4267080" y="3124080"/>
            <a:ext cx="609120" cy="609120"/>
          </a:xfrm>
          <a:prstGeom prst="rect">
            <a:avLst/>
          </a:prstGeom>
          <a:ln>
            <a:noFill/>
          </a:ln>
        </p:spPr>
      </p:pic>
      <p:pic>
        <p:nvPicPr>
          <p:cNvPr id="61" name="Picture 4" descr="">
            <a:hlinkClick r:id="" action="ppaction://media"/>
          </p:cNvPr>
          <p:cNvPicPr/>
          <p:nvPr>
            <a:videoFile r:link="rId17"/>
            <p:extLst>
              <p:ext uri="{DAA4B4D4-6D71-4841-9C94-3DE7FCFB9230}">
                <p14:media r:embed="rId18"/>
              </p:ext>
            </p:extLst>
          </p:nvPr>
        </p:nvPicPr>
        <p:blipFill>
          <a:blip r:embed="rId19"/>
        </p:blipFill>
        <p:spPr>
          <a:xfrm>
            <a:off x="4267080" y="3124080"/>
            <a:ext cx="609120" cy="609120"/>
          </a:xfrm>
          <a:prstGeom prst="rect">
            <a:avLst/>
          </a:prstGeom>
          <a:ln>
            <a:noFill/>
          </a:ln>
        </p:spPr>
      </p:pic>
      <p:pic>
        <p:nvPicPr>
          <p:cNvPr id="62" name="Picture 5" descr="">
            <a:hlinkClick r:id="" action="ppaction://media"/>
          </p:cNvPr>
          <p:cNvPicPr/>
          <p:nvPr>
            <a:videoFile r:link="rId20"/>
            <p:extLst>
              <p:ext uri="{DAA4B4D4-6D71-4841-9C94-3DE7FCFB9230}">
                <p14:media r:embed="rId21"/>
              </p:ext>
            </p:extLst>
          </p:nvPr>
        </p:nvPicPr>
        <p:blipFill>
          <a:blip r:embed="rId22"/>
        </p:blipFill>
        <p:spPr>
          <a:xfrm>
            <a:off x="4267080" y="3124080"/>
            <a:ext cx="609120" cy="609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6" dur="1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3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91128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84" name="CustomShape 2"/>
          <p:cNvSpPr/>
          <p:nvPr/>
        </p:nvSpPr>
        <p:spPr>
          <a:xfrm>
            <a:off x="585720" y="-87480"/>
            <a:ext cx="8395920" cy="155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400" spc="-1" strike="noStrike">
                <a:solidFill>
                  <a:srgbClr val="c00000"/>
                </a:solidFill>
                <a:latin typeface="Bookman Old Style"/>
              </a:rPr>
              <a:t>В рамках соціально-виховної роботи проводяться групові заходи психологічного та соціального спрямування із залученням соціальних партнерів</a:t>
            </a:r>
            <a:endParaRPr b="0" lang="uk-UA" sz="2400" spc="-1" strike="noStrike">
              <a:latin typeface="Arial"/>
            </a:endParaRPr>
          </a:p>
        </p:txBody>
      </p:sp>
      <p:pic>
        <p:nvPicPr>
          <p:cNvPr id="185" name="Рисунок 44" descr=""/>
          <p:cNvPicPr/>
          <p:nvPr/>
        </p:nvPicPr>
        <p:blipFill>
          <a:blip r:embed="rId2"/>
          <a:stretch/>
        </p:blipFill>
        <p:spPr>
          <a:xfrm>
            <a:off x="1282680" y="5427000"/>
            <a:ext cx="5858280" cy="5760"/>
          </a:xfrm>
          <a:prstGeom prst="rect">
            <a:avLst/>
          </a:prstGeom>
          <a:ln>
            <a:noFill/>
          </a:ln>
        </p:spPr>
      </p:pic>
      <p:sp>
        <p:nvSpPr>
          <p:cNvPr id="186" name="CustomShape 3"/>
          <p:cNvSpPr/>
          <p:nvPr/>
        </p:nvSpPr>
        <p:spPr>
          <a:xfrm>
            <a:off x="81000" y="6060240"/>
            <a:ext cx="337824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Білгород-Дністровська міська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бібліотека ім. Горького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87" name="CustomShape 4"/>
          <p:cNvSpPr/>
          <p:nvPr/>
        </p:nvSpPr>
        <p:spPr>
          <a:xfrm>
            <a:off x="2727720" y="4419360"/>
            <a:ext cx="4011120" cy="942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Білгород-Дністровський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міський центр соціальних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служб, для сім’ї,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дітей та молоді 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88" name="CustomShape 5"/>
          <p:cNvSpPr/>
          <p:nvPr/>
        </p:nvSpPr>
        <p:spPr>
          <a:xfrm>
            <a:off x="5989320" y="3685320"/>
            <a:ext cx="295596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Білгород-Дністровське бюро правової допомоги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89" name="CustomShape 6"/>
          <p:cNvSpPr/>
          <p:nvPr/>
        </p:nvSpPr>
        <p:spPr>
          <a:xfrm>
            <a:off x="3191040" y="1569600"/>
            <a:ext cx="2576160" cy="942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Білгород-Дністровський міськрайонний центр зайнятості</a:t>
            </a:r>
            <a:endParaRPr b="0" lang="uk-UA" sz="1400" spc="-1" strike="noStrike">
              <a:latin typeface="Arial"/>
            </a:endParaRPr>
          </a:p>
        </p:txBody>
      </p:sp>
      <p:pic>
        <p:nvPicPr>
          <p:cNvPr id="190" name="Рисунок 10" descr=""/>
          <p:cNvPicPr/>
          <p:nvPr/>
        </p:nvPicPr>
        <p:blipFill>
          <a:blip r:embed="rId3"/>
          <a:stretch/>
        </p:blipFill>
        <p:spPr>
          <a:xfrm>
            <a:off x="190800" y="3805200"/>
            <a:ext cx="3224880" cy="220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1" name="Рисунок 11" descr=""/>
          <p:cNvPicPr/>
          <p:nvPr/>
        </p:nvPicPr>
        <p:blipFill>
          <a:blip r:embed="rId4"/>
          <a:stretch/>
        </p:blipFill>
        <p:spPr>
          <a:xfrm>
            <a:off x="5833800" y="1405080"/>
            <a:ext cx="3333240" cy="244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2" name="Рисунок 12" descr=""/>
          <p:cNvPicPr/>
          <p:nvPr/>
        </p:nvPicPr>
        <p:blipFill>
          <a:blip r:embed="rId5"/>
          <a:stretch/>
        </p:blipFill>
        <p:spPr>
          <a:xfrm>
            <a:off x="190800" y="1378800"/>
            <a:ext cx="3158640" cy="2306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3" name="Рисунок 13" descr=""/>
          <p:cNvPicPr/>
          <p:nvPr/>
        </p:nvPicPr>
        <p:blipFill>
          <a:blip r:embed="rId6"/>
          <a:stretch/>
        </p:blipFill>
        <p:spPr>
          <a:xfrm>
            <a:off x="5952960" y="4295880"/>
            <a:ext cx="3049560" cy="2256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Рисунок 3" descr=""/>
          <p:cNvPicPr/>
          <p:nvPr/>
        </p:nvPicPr>
        <p:blipFill>
          <a:blip r:embed="rId1"/>
          <a:stretch/>
        </p:blipFill>
        <p:spPr>
          <a:xfrm>
            <a:off x="-17640" y="0"/>
            <a:ext cx="9143640" cy="685764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96" name="CustomShape 2"/>
          <p:cNvSpPr/>
          <p:nvPr/>
        </p:nvSpPr>
        <p:spPr>
          <a:xfrm>
            <a:off x="1051560" y="238680"/>
            <a:ext cx="74048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400" spc="-1" strike="noStrike">
                <a:solidFill>
                  <a:srgbClr val="c00000"/>
                </a:solidFill>
                <a:latin typeface="Bookman Old Style"/>
              </a:rPr>
              <a:t>Взаємодія з соціальними партнерами</a:t>
            </a:r>
            <a:endParaRPr b="0" lang="uk-UA" sz="2400" spc="-1" strike="noStrike">
              <a:latin typeface="Arial"/>
            </a:endParaRPr>
          </a:p>
        </p:txBody>
      </p:sp>
      <p:sp>
        <p:nvSpPr>
          <p:cNvPr id="197" name="CustomShape 3"/>
          <p:cNvSpPr/>
          <p:nvPr/>
        </p:nvSpPr>
        <p:spPr>
          <a:xfrm>
            <a:off x="5834520" y="2037960"/>
            <a:ext cx="3291480" cy="4370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93000"/>
              </a:lnSpc>
              <a:spcAft>
                <a:spcPts val="1412"/>
              </a:spcAft>
              <a:buClr>
                <a:srgbClr val="000000"/>
              </a:buClr>
              <a:buFont typeface="Wingdings" charset="2"/>
              <a:buChar char=""/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Білгород-Дністровський міськрайонний центр зайнятості;</a:t>
            </a:r>
            <a:endParaRPr b="0" lang="uk-UA" sz="1400" spc="-1" strike="noStrike">
              <a:latin typeface="Arial"/>
            </a:endParaRPr>
          </a:p>
          <a:p>
            <a:pPr marL="285840" indent="-285480">
              <a:lnSpc>
                <a:spcPct val="93000"/>
              </a:lnSpc>
              <a:spcAft>
                <a:spcPts val="1412"/>
              </a:spcAft>
              <a:buClr>
                <a:srgbClr val="000000"/>
              </a:buClr>
              <a:buFont typeface="Wingdings" charset="2"/>
              <a:buChar char=""/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Білгород-Дністровський міський центр соціальних служб сім’ї, дітей та молоді;</a:t>
            </a:r>
            <a:endParaRPr b="0" lang="uk-UA" sz="1400" spc="-1" strike="noStrike">
              <a:latin typeface="Arial"/>
            </a:endParaRPr>
          </a:p>
          <a:p>
            <a:pPr marL="285840" indent="-285480">
              <a:lnSpc>
                <a:spcPct val="93000"/>
              </a:lnSpc>
              <a:spcAft>
                <a:spcPts val="1412"/>
              </a:spcAft>
              <a:buClr>
                <a:srgbClr val="000000"/>
              </a:buClr>
              <a:buFont typeface="Wingdings" charset="2"/>
              <a:buChar char=""/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Білгород-Дністровський районний центр соціальних служб сім’ї, дітей та молоді;</a:t>
            </a:r>
            <a:endParaRPr b="0" lang="uk-UA" sz="1400" spc="-1" strike="noStrike">
              <a:latin typeface="Arial"/>
            </a:endParaRPr>
          </a:p>
          <a:p>
            <a:pPr marL="285840" indent="-285480">
              <a:lnSpc>
                <a:spcPct val="93000"/>
              </a:lnSpc>
              <a:spcAft>
                <a:spcPts val="1412"/>
              </a:spcAft>
              <a:buClr>
                <a:srgbClr val="000000"/>
              </a:buClr>
              <a:buFont typeface="Wingdings" charset="2"/>
              <a:buChar char=""/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ВНКЗ «Білгород-Дністровське педагогічне училище»;</a:t>
            </a:r>
            <a:endParaRPr b="0" lang="uk-UA" sz="1400" spc="-1" strike="noStrike">
              <a:latin typeface="Arial"/>
            </a:endParaRPr>
          </a:p>
          <a:p>
            <a:pPr marL="285840" indent="-285480">
              <a:lnSpc>
                <a:spcPct val="93000"/>
              </a:lnSpc>
              <a:spcAft>
                <a:spcPts val="1412"/>
              </a:spcAft>
              <a:buClr>
                <a:srgbClr val="000000"/>
              </a:buClr>
              <a:buFont typeface="Wingdings" charset="2"/>
              <a:buChar char=""/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Управління соціальної політики Білгород-Дністровської міської ради;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98" name="CustomShape 4"/>
          <p:cNvSpPr/>
          <p:nvPr/>
        </p:nvSpPr>
        <p:spPr>
          <a:xfrm>
            <a:off x="61920" y="1576800"/>
            <a:ext cx="3291480" cy="4588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93000"/>
              </a:lnSpc>
              <a:spcAft>
                <a:spcPts val="1412"/>
              </a:spcAft>
              <a:buClr>
                <a:srgbClr val="000000"/>
              </a:buClr>
              <a:buFont typeface="Wingdings" charset="2"/>
              <a:buChar char=""/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КУ «Білгород-Дністровський краєзнавчий музей»;</a:t>
            </a:r>
            <a:endParaRPr b="0" lang="uk-UA" sz="1400" spc="-1" strike="noStrike">
              <a:latin typeface="Arial"/>
            </a:endParaRPr>
          </a:p>
          <a:p>
            <a:pPr marL="285840" indent="-285480">
              <a:lnSpc>
                <a:spcPct val="93000"/>
              </a:lnSpc>
              <a:spcAft>
                <a:spcPts val="1412"/>
              </a:spcAft>
              <a:buClr>
                <a:srgbClr val="000000"/>
              </a:buClr>
              <a:buFont typeface="Wingdings" charset="2"/>
              <a:buChar char=""/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Одеський Благодійний фонд «Шлях додому»;</a:t>
            </a:r>
            <a:endParaRPr b="0" lang="uk-UA" sz="1400" spc="-1" strike="noStrike">
              <a:latin typeface="Arial"/>
            </a:endParaRPr>
          </a:p>
          <a:p>
            <a:pPr marL="285840" indent="-285480">
              <a:lnSpc>
                <a:spcPct val="93000"/>
              </a:lnSpc>
              <a:spcAft>
                <a:spcPts val="1412"/>
              </a:spcAft>
              <a:buClr>
                <a:srgbClr val="000000"/>
              </a:buClr>
              <a:buFont typeface="Wingdings" charset="2"/>
              <a:buChar char=""/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Громадський рух «Віра, Надія, Любов»;</a:t>
            </a:r>
            <a:endParaRPr b="0" lang="uk-UA" sz="1400" spc="-1" strike="noStrike">
              <a:latin typeface="Arial"/>
            </a:endParaRPr>
          </a:p>
          <a:p>
            <a:pPr marL="285840" indent="-285480">
              <a:lnSpc>
                <a:spcPct val="93000"/>
              </a:lnSpc>
              <a:spcAft>
                <a:spcPts val="1412"/>
              </a:spcAft>
              <a:buClr>
                <a:srgbClr val="000000"/>
              </a:buClr>
              <a:buFont typeface="Wingdings" charset="2"/>
              <a:buChar char=""/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КНП «Білгород-Дністровська центральна районна лікарня»;</a:t>
            </a:r>
            <a:endParaRPr b="0" lang="uk-UA" sz="1400" spc="-1" strike="noStrike">
              <a:latin typeface="Arial"/>
            </a:endParaRPr>
          </a:p>
          <a:p>
            <a:pPr marL="285840" indent="-285480">
              <a:lnSpc>
                <a:spcPct val="93000"/>
              </a:lnSpc>
              <a:spcAft>
                <a:spcPts val="1412"/>
              </a:spcAft>
              <a:buClr>
                <a:srgbClr val="000000"/>
              </a:buClr>
              <a:buFont typeface="Wingdings" charset="2"/>
              <a:buChar char=""/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КНП «Білгород-Дністровська міська багатопрофільна лікарня»; </a:t>
            </a:r>
            <a:endParaRPr b="0" lang="uk-UA" sz="1400" spc="-1" strike="noStrike">
              <a:latin typeface="Arial"/>
            </a:endParaRPr>
          </a:p>
          <a:p>
            <a:pPr marL="285840" indent="-285480">
              <a:lnSpc>
                <a:spcPct val="93000"/>
              </a:lnSpc>
              <a:spcAft>
                <a:spcPts val="1412"/>
              </a:spcAft>
              <a:buClr>
                <a:srgbClr val="000000"/>
              </a:buClr>
              <a:buFont typeface="Wingdings" charset="2"/>
              <a:buChar char=""/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Білгород-Дністровське бюро правової допомоги.</a:t>
            </a:r>
            <a:endParaRPr b="0" lang="uk-UA" sz="1400" spc="-1" strike="noStrike">
              <a:latin typeface="Arial"/>
            </a:endParaRPr>
          </a:p>
          <a:p>
            <a:pPr>
              <a:lnSpc>
                <a:spcPct val="93000"/>
              </a:lnSpc>
              <a:spcAft>
                <a:spcPts val="1412"/>
              </a:spcAft>
            </a:pPr>
            <a:endParaRPr b="0" lang="uk-UA" sz="1400" spc="-1" strike="noStrike">
              <a:latin typeface="Arial"/>
            </a:endParaRPr>
          </a:p>
        </p:txBody>
      </p:sp>
      <p:sp>
        <p:nvSpPr>
          <p:cNvPr id="199" name="CustomShape 5"/>
          <p:cNvSpPr/>
          <p:nvPr/>
        </p:nvSpPr>
        <p:spPr>
          <a:xfrm>
            <a:off x="2286000" y="714240"/>
            <a:ext cx="4571640" cy="82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Завдяки банку ресурсів вирішуються криміногенні потреби суб’єктів пробації</a:t>
            </a:r>
            <a:endParaRPr b="0" lang="uk-UA" sz="1600" spc="-1" strike="noStrike">
              <a:latin typeface="Arial"/>
            </a:endParaRPr>
          </a:p>
        </p:txBody>
      </p:sp>
      <p:pic>
        <p:nvPicPr>
          <p:cNvPr id="200" name="Рисунок 19" descr=""/>
          <p:cNvPicPr/>
          <p:nvPr/>
        </p:nvPicPr>
        <p:blipFill>
          <a:blip r:embed="rId2"/>
          <a:srcRect l="2213" t="0" r="2735" b="0"/>
          <a:stretch/>
        </p:blipFill>
        <p:spPr>
          <a:xfrm>
            <a:off x="3415680" y="2821680"/>
            <a:ext cx="2489760" cy="174276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2" name="Рисунок 3" descr=""/>
          <p:cNvPicPr/>
          <p:nvPr/>
        </p:nvPicPr>
        <p:blipFill>
          <a:blip r:embed="rId1"/>
          <a:stretch/>
        </p:blipFill>
        <p:spPr>
          <a:xfrm>
            <a:off x="0" y="6480"/>
            <a:ext cx="9143640" cy="685728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203" name="CustomShape 2"/>
          <p:cNvSpPr/>
          <p:nvPr/>
        </p:nvSpPr>
        <p:spPr>
          <a:xfrm>
            <a:off x="1328040" y="-36720"/>
            <a:ext cx="674820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3200" spc="-1" strike="noStrike">
                <a:solidFill>
                  <a:srgbClr val="000000"/>
                </a:solidFill>
                <a:latin typeface="Bookman Old Style"/>
              </a:rPr>
              <a:t>Адміністративні стягнення</a:t>
            </a:r>
            <a:endParaRPr b="0" lang="uk-UA" sz="3200" spc="-1" strike="noStrike">
              <a:latin typeface="Arial"/>
            </a:endParaRPr>
          </a:p>
        </p:txBody>
      </p:sp>
      <p:sp>
        <p:nvSpPr>
          <p:cNvPr id="204" name="CustomShape 3"/>
          <p:cNvSpPr/>
          <p:nvPr/>
        </p:nvSpPr>
        <p:spPr>
          <a:xfrm>
            <a:off x="0" y="1359000"/>
            <a:ext cx="5156280" cy="82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600" spc="-1" strike="noStrike">
                <a:solidFill>
                  <a:srgbClr val="7030a0"/>
                </a:solidFill>
                <a:latin typeface="Bookman Old Style"/>
              </a:rPr>
              <a:t>3 особи пройшли по обліку постанов суду про застосування суспільно корисних робіт</a:t>
            </a:r>
            <a:endParaRPr b="0" lang="uk-UA" sz="1600" spc="-1" strike="noStrike">
              <a:latin typeface="Arial"/>
            </a:endParaRPr>
          </a:p>
        </p:txBody>
      </p:sp>
      <p:sp>
        <p:nvSpPr>
          <p:cNvPr id="205" name="CustomShape 4"/>
          <p:cNvSpPr/>
          <p:nvPr/>
        </p:nvSpPr>
        <p:spPr>
          <a:xfrm>
            <a:off x="0" y="627840"/>
            <a:ext cx="433152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800" spc="-1" strike="noStrike">
                <a:solidFill>
                  <a:srgbClr val="c00000"/>
                </a:solidFill>
                <a:latin typeface="Bookman Old Style"/>
              </a:rPr>
              <a:t> </a:t>
            </a:r>
            <a:r>
              <a:rPr b="1" i="1" lang="uk-UA" sz="1800" spc="-1" strike="noStrike">
                <a:solidFill>
                  <a:srgbClr val="c00000"/>
                </a:solidFill>
                <a:latin typeface="Bookman Old Style"/>
              </a:rPr>
              <a:t>У виді суспільно корисних робіт</a:t>
            </a:r>
            <a:endParaRPr b="0" lang="uk-UA" sz="1800" spc="-1" strike="noStrike">
              <a:latin typeface="Arial"/>
            </a:endParaRPr>
          </a:p>
        </p:txBody>
      </p:sp>
      <p:graphicFrame>
        <p:nvGraphicFramePr>
          <p:cNvPr id="206" name="Диаграмма 13"/>
          <p:cNvGraphicFramePr/>
          <p:nvPr/>
        </p:nvGraphicFramePr>
        <p:xfrm>
          <a:off x="507600" y="3111480"/>
          <a:ext cx="3820680" cy="218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7" name="CustomShape 5"/>
          <p:cNvSpPr/>
          <p:nvPr/>
        </p:nvSpPr>
        <p:spPr>
          <a:xfrm>
            <a:off x="389160" y="5216040"/>
            <a:ext cx="492120" cy="254880"/>
          </a:xfrm>
          <a:prstGeom prst="rect">
            <a:avLst/>
          </a:prstGeom>
          <a:solidFill>
            <a:srgbClr val="00b0f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8" name="CustomShape 6"/>
          <p:cNvSpPr/>
          <p:nvPr/>
        </p:nvSpPr>
        <p:spPr>
          <a:xfrm>
            <a:off x="393840" y="6048360"/>
            <a:ext cx="496800" cy="226440"/>
          </a:xfrm>
          <a:prstGeom prst="rect">
            <a:avLst/>
          </a:prstGeom>
          <a:solidFill>
            <a:srgbClr val="ff0048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9" name="CustomShape 7"/>
          <p:cNvSpPr/>
          <p:nvPr/>
        </p:nvSpPr>
        <p:spPr>
          <a:xfrm>
            <a:off x="389160" y="5658840"/>
            <a:ext cx="496800" cy="281160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0" name="CustomShape 8"/>
          <p:cNvSpPr/>
          <p:nvPr/>
        </p:nvSpPr>
        <p:spPr>
          <a:xfrm>
            <a:off x="886320" y="5153040"/>
            <a:ext cx="4839120" cy="51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Відбуття суспільно корисних робіт – 2 особи;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211" name="CustomShape 9"/>
          <p:cNvSpPr/>
          <p:nvPr/>
        </p:nvSpPr>
        <p:spPr>
          <a:xfrm>
            <a:off x="881280" y="5663160"/>
            <a:ext cx="457164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За рішенням суду – 1 особа;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212" name="CustomShape 10"/>
          <p:cNvSpPr/>
          <p:nvPr/>
        </p:nvSpPr>
        <p:spPr>
          <a:xfrm>
            <a:off x="881280" y="6034320"/>
            <a:ext cx="4571640" cy="72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 </a:t>
            </a: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Перенаправлено до іншого </a:t>
            </a:r>
            <a:endParaRPr b="0" lang="uk-UA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уповноваженого органу з питань </a:t>
            </a:r>
            <a:endParaRPr b="0" lang="uk-UA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пробації по територіальності – 0 осіб.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213" name="CustomShape 11"/>
          <p:cNvSpPr/>
          <p:nvPr/>
        </p:nvSpPr>
        <p:spPr>
          <a:xfrm>
            <a:off x="495000" y="2339640"/>
            <a:ext cx="383616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i="1" lang="uk-UA" sz="1400" spc="-1" strike="noStrike">
                <a:solidFill>
                  <a:srgbClr val="7030a0"/>
                </a:solidFill>
                <a:latin typeface="Bookman Old Style"/>
              </a:rPr>
              <a:t>Протягом І кварталу 2020 року знято з обліку порушників: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214" name="CustomShape 12"/>
          <p:cNvSpPr/>
          <p:nvPr/>
        </p:nvSpPr>
        <p:spPr>
          <a:xfrm>
            <a:off x="4938120" y="2377440"/>
            <a:ext cx="45716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800" spc="-1" strike="noStrike">
                <a:solidFill>
                  <a:srgbClr val="c00000"/>
                </a:solidFill>
                <a:latin typeface="Bookman Old Style"/>
              </a:rPr>
              <a:t>У виді громадських робіт</a:t>
            </a:r>
            <a:endParaRPr b="0" lang="uk-UA" sz="1800" spc="-1" strike="noStrike">
              <a:latin typeface="Arial"/>
            </a:endParaRPr>
          </a:p>
        </p:txBody>
      </p:sp>
      <p:sp>
        <p:nvSpPr>
          <p:cNvPr id="215" name="CustomShape 13"/>
          <p:cNvSpPr/>
          <p:nvPr/>
        </p:nvSpPr>
        <p:spPr>
          <a:xfrm>
            <a:off x="4572000" y="2930760"/>
            <a:ext cx="4571640" cy="1063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600" spc="-1" strike="noStrike">
                <a:solidFill>
                  <a:srgbClr val="7030a0"/>
                </a:solidFill>
                <a:latin typeface="Bookman Old Style"/>
              </a:rPr>
              <a:t>1 особа пройшла по обліку постанов суду про застосування громадських робіт.</a:t>
            </a:r>
            <a:endParaRPr b="0" lang="uk-UA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uk-UA" sz="1600" spc="-1" strike="noStrike">
              <a:latin typeface="Arial"/>
            </a:endParaRPr>
          </a:p>
        </p:txBody>
      </p:sp>
      <p:sp>
        <p:nvSpPr>
          <p:cNvPr id="216" name="CustomShape 14"/>
          <p:cNvSpPr/>
          <p:nvPr/>
        </p:nvSpPr>
        <p:spPr>
          <a:xfrm>
            <a:off x="4694400" y="3879720"/>
            <a:ext cx="4571640" cy="57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600" spc="-1" strike="noStrike">
                <a:solidFill>
                  <a:srgbClr val="7030a0"/>
                </a:solidFill>
                <a:latin typeface="Bookman Old Style"/>
              </a:rPr>
              <a:t>1 особа знята з обліку відділу пробації.</a:t>
            </a:r>
            <a:endParaRPr b="0" lang="uk-UA" sz="1600" spc="-1" strike="noStrike">
              <a:latin typeface="Arial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8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91128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219" name="CustomShape 2"/>
          <p:cNvSpPr/>
          <p:nvPr/>
        </p:nvSpPr>
        <p:spPr>
          <a:xfrm>
            <a:off x="812160" y="0"/>
            <a:ext cx="511596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800" spc="-1" strike="noStrike">
                <a:solidFill>
                  <a:srgbClr val="c00000"/>
                </a:solidFill>
                <a:latin typeface="Bookman Old Style"/>
              </a:rPr>
              <a:t>Реалізація проекту «Заради життя»</a:t>
            </a:r>
            <a:endParaRPr b="0" lang="uk-UA" sz="2800" spc="-1" strike="noStrike">
              <a:latin typeface="Arial"/>
            </a:endParaRPr>
          </a:p>
        </p:txBody>
      </p:sp>
      <p:pic>
        <p:nvPicPr>
          <p:cNvPr id="220" name="Рисунок 44" descr=""/>
          <p:cNvPicPr/>
          <p:nvPr/>
        </p:nvPicPr>
        <p:blipFill>
          <a:blip r:embed="rId2"/>
          <a:stretch/>
        </p:blipFill>
        <p:spPr>
          <a:xfrm>
            <a:off x="1282680" y="5427000"/>
            <a:ext cx="5858280" cy="5760"/>
          </a:xfrm>
          <a:prstGeom prst="rect">
            <a:avLst/>
          </a:prstGeom>
          <a:ln>
            <a:noFill/>
          </a:ln>
        </p:spPr>
      </p:pic>
      <p:sp>
        <p:nvSpPr>
          <p:cNvPr id="221" name="CustomShape 3"/>
          <p:cNvSpPr/>
          <p:nvPr/>
        </p:nvSpPr>
        <p:spPr>
          <a:xfrm>
            <a:off x="771120" y="2251440"/>
            <a:ext cx="6369840" cy="1338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В рамках реалізації проекта «Заради життя» створено консультаційний кабінет, діяльність якого спрямована на профілактику, виявлення та подолання соціально-небезпечних захворювань у суб'єктів пробації</a:t>
            </a:r>
            <a:r>
              <a:rPr b="1" i="1" lang="uk-UA" sz="1800" spc="-1" strike="noStrike">
                <a:solidFill>
                  <a:srgbClr val="000000"/>
                </a:solidFill>
                <a:latin typeface="Bookman Old Style"/>
              </a:rPr>
              <a:t>.</a:t>
            </a:r>
            <a:endParaRPr b="0" lang="uk-UA" sz="1800" spc="-1" strike="noStrike">
              <a:latin typeface="Arial"/>
            </a:endParaRPr>
          </a:p>
        </p:txBody>
      </p:sp>
      <p:sp>
        <p:nvSpPr>
          <p:cNvPr id="222" name="CustomShape 4"/>
          <p:cNvSpPr/>
          <p:nvPr/>
        </p:nvSpPr>
        <p:spPr>
          <a:xfrm>
            <a:off x="3956400" y="3941280"/>
            <a:ext cx="5352480" cy="115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7030a0"/>
                </a:solidFill>
                <a:latin typeface="Bookman Old Style"/>
              </a:rPr>
              <a:t>Протягом І кварталу 2020 року проведено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7030a0"/>
                </a:solidFill>
                <a:latin typeface="Bookman Old Style"/>
              </a:rPr>
              <a:t>30 скринінгових  тестувань суб’єктів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7030a0"/>
                </a:solidFill>
                <a:latin typeface="Bookman Old Style"/>
              </a:rPr>
              <a:t>пробації на захворювання ВІЛ-інфекції,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7030a0"/>
                </a:solidFill>
                <a:latin typeface="Bookman Old Style"/>
              </a:rPr>
              <a:t> </a:t>
            </a:r>
            <a:r>
              <a:rPr b="1" i="1" lang="uk-UA" sz="1400" spc="-1" strike="noStrike">
                <a:solidFill>
                  <a:srgbClr val="7030a0"/>
                </a:solidFill>
                <a:latin typeface="Bookman Old Style"/>
              </a:rPr>
              <a:t>вірусного гепатиту С та туберкульозу.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uk-UA" sz="1400" spc="-1" strike="noStrike">
              <a:latin typeface="Arial"/>
            </a:endParaRPr>
          </a:p>
        </p:txBody>
      </p:sp>
      <p:pic>
        <p:nvPicPr>
          <p:cNvPr id="223" name="Рисунок 9" descr=""/>
          <p:cNvPicPr/>
          <p:nvPr/>
        </p:nvPicPr>
        <p:blipFill>
          <a:blip r:embed="rId3"/>
          <a:srcRect l="11079" t="11338" r="3078" b="0"/>
          <a:stretch/>
        </p:blipFill>
        <p:spPr>
          <a:xfrm>
            <a:off x="399600" y="3787920"/>
            <a:ext cx="3862440" cy="2709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4" name="Рисунок 11" descr=""/>
          <p:cNvPicPr/>
          <p:nvPr/>
        </p:nvPicPr>
        <p:blipFill>
          <a:blip r:embed="rId4"/>
          <a:srcRect l="11574" t="0" r="15893" b="2261"/>
          <a:stretch/>
        </p:blipFill>
        <p:spPr>
          <a:xfrm>
            <a:off x="7596720" y="-7920"/>
            <a:ext cx="1546920" cy="208512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25" name="Рисунок 12" descr=""/>
          <p:cNvPicPr/>
          <p:nvPr/>
        </p:nvPicPr>
        <p:blipFill>
          <a:blip r:embed="rId5"/>
          <a:srcRect l="31946" t="8410" r="51225" b="1949"/>
          <a:stretch/>
        </p:blipFill>
        <p:spPr>
          <a:xfrm rot="5400000">
            <a:off x="3041280" y="-1557360"/>
            <a:ext cx="864720" cy="6147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dur="indefinite" nodeType="mainSeq">
                <p:childTnLst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27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228" name="CustomShape 2"/>
          <p:cNvSpPr/>
          <p:nvPr/>
        </p:nvSpPr>
        <p:spPr>
          <a:xfrm>
            <a:off x="1468080" y="26280"/>
            <a:ext cx="674820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800" spc="-1" strike="noStrike">
                <a:solidFill>
                  <a:srgbClr val="c00000"/>
                </a:solidFill>
                <a:latin typeface="Bookman Old Style"/>
              </a:rPr>
              <a:t>Профілактика правопорушень серед учнівської молоді</a:t>
            </a:r>
            <a:endParaRPr b="0" lang="uk-UA" sz="2800" spc="-1" strike="noStrike">
              <a:latin typeface="Arial"/>
            </a:endParaRPr>
          </a:p>
        </p:txBody>
      </p:sp>
      <p:pic>
        <p:nvPicPr>
          <p:cNvPr id="229" name="Рисунок 12" descr=""/>
          <p:cNvPicPr/>
          <p:nvPr/>
        </p:nvPicPr>
        <p:blipFill>
          <a:blip r:embed="rId2"/>
          <a:srcRect l="9810" t="0" r="6258" b="3147"/>
          <a:stretch/>
        </p:blipFill>
        <p:spPr>
          <a:xfrm>
            <a:off x="7513920" y="635760"/>
            <a:ext cx="1420200" cy="203652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30" name="CustomShape 3"/>
          <p:cNvSpPr/>
          <p:nvPr/>
        </p:nvSpPr>
        <p:spPr>
          <a:xfrm>
            <a:off x="1834560" y="4917960"/>
            <a:ext cx="457164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Білгород-Дністровське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педагогічне училище </a:t>
            </a:r>
            <a:endParaRPr b="0" lang="uk-UA" sz="1400" spc="-1" strike="noStrike">
              <a:latin typeface="Arial"/>
            </a:endParaRPr>
          </a:p>
        </p:txBody>
      </p:sp>
      <p:pic>
        <p:nvPicPr>
          <p:cNvPr id="231" name="Рисунок 2" descr="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2073600" y="1898280"/>
            <a:ext cx="4093200" cy="291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33" name="Рисунок 3" descr=""/>
          <p:cNvPicPr/>
          <p:nvPr/>
        </p:nvPicPr>
        <p:blipFill>
          <a:blip r:embed="rId1"/>
          <a:stretch/>
        </p:blipFill>
        <p:spPr>
          <a:xfrm>
            <a:off x="0" y="17640"/>
            <a:ext cx="9143640" cy="68922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34" name="CustomShape 2"/>
          <p:cNvSpPr/>
          <p:nvPr/>
        </p:nvSpPr>
        <p:spPr>
          <a:xfrm>
            <a:off x="1468080" y="309240"/>
            <a:ext cx="674820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800" spc="-1" strike="noStrike">
                <a:solidFill>
                  <a:srgbClr val="c00000"/>
                </a:solidFill>
                <a:latin typeface="Bookman Old Style"/>
              </a:rPr>
              <a:t>Волонтерська діяльність </a:t>
            </a:r>
            <a:endParaRPr b="0" lang="uk-UA" sz="2800" spc="-1" strike="noStrike">
              <a:latin typeface="Arial"/>
            </a:endParaRPr>
          </a:p>
        </p:txBody>
      </p:sp>
      <p:sp>
        <p:nvSpPr>
          <p:cNvPr id="235" name="CustomShape 3"/>
          <p:cNvSpPr/>
          <p:nvPr/>
        </p:nvSpPr>
        <p:spPr>
          <a:xfrm>
            <a:off x="2368440" y="839520"/>
            <a:ext cx="6092640" cy="942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uk-UA" sz="2400" spc="-1" strike="noStrike">
                <a:solidFill>
                  <a:srgbClr val="7030a0"/>
                </a:solidFill>
                <a:latin typeface="Arial"/>
              </a:rPr>
              <a:t> </a:t>
            </a:r>
            <a:endParaRPr b="0" lang="uk-UA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uk-UA" sz="1600" spc="-1" strike="noStrike">
                <a:solidFill>
                  <a:srgbClr val="2109af"/>
                </a:solidFill>
                <a:latin typeface="Bookman Old Style"/>
              </a:rPr>
              <a:t>До індивідуально - виховної роботи із суб’єктами </a:t>
            </a:r>
            <a:endParaRPr b="0" lang="uk-UA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uk-UA" sz="1600" spc="-1" strike="noStrike">
                <a:solidFill>
                  <a:srgbClr val="2109af"/>
                </a:solidFill>
                <a:latin typeface="Bookman Old Style"/>
              </a:rPr>
              <a:t>залучено 4 волонтери пробації</a:t>
            </a:r>
            <a:endParaRPr b="0" lang="uk-UA" sz="1600" spc="-1" strike="noStrike">
              <a:latin typeface="Arial"/>
            </a:endParaRPr>
          </a:p>
        </p:txBody>
      </p:sp>
      <p:pic>
        <p:nvPicPr>
          <p:cNvPr id="236" name="Рисунок 5" descr=""/>
          <p:cNvPicPr/>
          <p:nvPr/>
        </p:nvPicPr>
        <p:blipFill>
          <a:blip r:embed="rId2"/>
          <a:srcRect l="12985" t="3276" r="6283" b="5476"/>
          <a:stretch/>
        </p:blipFill>
        <p:spPr>
          <a:xfrm>
            <a:off x="254520" y="118440"/>
            <a:ext cx="1700640" cy="167508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38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239" name="CustomShape 2"/>
          <p:cNvSpPr/>
          <p:nvPr/>
        </p:nvSpPr>
        <p:spPr>
          <a:xfrm>
            <a:off x="1412640" y="154800"/>
            <a:ext cx="862560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800" spc="-1" strike="noStrike">
                <a:solidFill>
                  <a:srgbClr val="c00000"/>
                </a:solidFill>
                <a:latin typeface="Bookman Old Style"/>
              </a:rPr>
              <a:t>Систематичне обговорення  </a:t>
            </a:r>
            <a:endParaRPr b="0" lang="uk-UA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2800" spc="-1" strike="noStrike">
                <a:solidFill>
                  <a:srgbClr val="c00000"/>
                </a:solidFill>
                <a:latin typeface="Bookman Old Style"/>
              </a:rPr>
              <a:t>важливих питань щодо </a:t>
            </a:r>
            <a:endParaRPr b="0" lang="uk-UA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2800" spc="-1" strike="noStrike">
                <a:solidFill>
                  <a:srgbClr val="c00000"/>
                </a:solidFill>
                <a:latin typeface="Bookman Old Style"/>
              </a:rPr>
              <a:t>реалізації пробації з партнерами</a:t>
            </a:r>
            <a:endParaRPr b="0" lang="uk-UA" sz="2800" spc="-1" strike="noStrike">
              <a:latin typeface="Arial"/>
            </a:endParaRPr>
          </a:p>
        </p:txBody>
      </p:sp>
      <p:pic>
        <p:nvPicPr>
          <p:cNvPr id="240" name="Рисунок 4" descr=""/>
          <p:cNvPicPr/>
          <p:nvPr/>
        </p:nvPicPr>
        <p:blipFill>
          <a:blip r:embed="rId2"/>
          <a:srcRect l="9077" t="12891" r="9669" b="8868"/>
          <a:stretch/>
        </p:blipFill>
        <p:spPr>
          <a:xfrm>
            <a:off x="168840" y="154800"/>
            <a:ext cx="2138040" cy="171576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41" name="CustomShape 3"/>
          <p:cNvSpPr/>
          <p:nvPr/>
        </p:nvSpPr>
        <p:spPr>
          <a:xfrm>
            <a:off x="12600" y="4286160"/>
            <a:ext cx="2799720" cy="1155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ff0000"/>
                </a:solidFill>
                <a:latin typeface="Bookman Old Style"/>
              </a:rPr>
              <a:t>Робоча зустріч із начальником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ff0000"/>
                </a:solidFill>
                <a:latin typeface="Bookman Old Style"/>
              </a:rPr>
              <a:t>Білгород-Дністровської Державної виконавчої служби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242" name="CustomShape 4"/>
          <p:cNvSpPr/>
          <p:nvPr/>
        </p:nvSpPr>
        <p:spPr>
          <a:xfrm>
            <a:off x="6219000" y="4160880"/>
            <a:ext cx="2959920" cy="158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ff0000"/>
                </a:solidFill>
                <a:latin typeface="Bookman Old Style"/>
              </a:rPr>
              <a:t>Робоча зустріч із начальником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ff0000"/>
                </a:solidFill>
                <a:latin typeface="Bookman Old Style"/>
              </a:rPr>
              <a:t>Білгород-Дністровського міського центру соціальних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ff0000"/>
                </a:solidFill>
                <a:latin typeface="Bookman Old Style"/>
              </a:rPr>
              <a:t> </a:t>
            </a:r>
            <a:r>
              <a:rPr b="1" i="1" lang="uk-UA" sz="1400" spc="-1" strike="noStrike">
                <a:solidFill>
                  <a:srgbClr val="ff0000"/>
                </a:solidFill>
                <a:latin typeface="Bookman Old Style"/>
              </a:rPr>
              <a:t>служб для сім’ї, дітей та молоді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243" name="CustomShape 5"/>
          <p:cNvSpPr/>
          <p:nvPr/>
        </p:nvSpPr>
        <p:spPr>
          <a:xfrm>
            <a:off x="2342880" y="6125400"/>
            <a:ext cx="457164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ff0000"/>
                </a:solidFill>
                <a:latin typeface="Bookman Old Style"/>
              </a:rPr>
              <a:t>Засідання спостережної комісії в  Білгород-Дністровській міській раді</a:t>
            </a:r>
            <a:endParaRPr b="0" lang="uk-UA" sz="1400" spc="-1" strike="noStrike">
              <a:latin typeface="Arial"/>
            </a:endParaRPr>
          </a:p>
        </p:txBody>
      </p:sp>
      <p:pic>
        <p:nvPicPr>
          <p:cNvPr id="244" name="Рисунок 11" descr=""/>
          <p:cNvPicPr/>
          <p:nvPr/>
        </p:nvPicPr>
        <p:blipFill>
          <a:blip r:embed="rId3"/>
          <a:stretch/>
        </p:blipFill>
        <p:spPr>
          <a:xfrm>
            <a:off x="193320" y="1965600"/>
            <a:ext cx="3172320" cy="232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" name="Рисунок 14" descr=""/>
          <p:cNvPicPr/>
          <p:nvPr/>
        </p:nvPicPr>
        <p:blipFill>
          <a:blip r:embed="rId4"/>
          <a:stretch/>
        </p:blipFill>
        <p:spPr>
          <a:xfrm>
            <a:off x="5778360" y="1965600"/>
            <a:ext cx="3172320" cy="218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6" name="Рисунок 15" descr=""/>
          <p:cNvPicPr/>
          <p:nvPr/>
        </p:nvPicPr>
        <p:blipFill>
          <a:blip r:embed="rId5"/>
          <a:srcRect l="0" t="10460" r="0" b="31893"/>
          <a:stretch/>
        </p:blipFill>
        <p:spPr>
          <a:xfrm>
            <a:off x="2903760" y="3801600"/>
            <a:ext cx="3449160" cy="204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48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49" name="CustomShape 2"/>
          <p:cNvSpPr/>
          <p:nvPr/>
        </p:nvSpPr>
        <p:spPr>
          <a:xfrm>
            <a:off x="1977120" y="105120"/>
            <a:ext cx="7145280" cy="1796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800" spc="-1" strike="noStrike">
                <a:solidFill>
                  <a:srgbClr val="c00000"/>
                </a:solidFill>
                <a:latin typeface="Bookman Old Style"/>
              </a:rPr>
              <a:t>Проведення психологічної роботи з працівниками спрямованої на недопущення професійного вигорання </a:t>
            </a:r>
            <a:endParaRPr b="0" lang="uk-UA" sz="2800" spc="-1" strike="noStrike">
              <a:latin typeface="Arial"/>
            </a:endParaRPr>
          </a:p>
        </p:txBody>
      </p:sp>
      <p:pic>
        <p:nvPicPr>
          <p:cNvPr id="250" name="Рисунок 5" descr=""/>
          <p:cNvPicPr/>
          <p:nvPr/>
        </p:nvPicPr>
        <p:blipFill>
          <a:blip r:embed="rId2"/>
          <a:srcRect l="0" t="10798" r="0" b="8799"/>
          <a:stretch/>
        </p:blipFill>
        <p:spPr>
          <a:xfrm>
            <a:off x="172080" y="108720"/>
            <a:ext cx="1847520" cy="159408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51" name="Рисунок 7" descr=""/>
          <p:cNvPicPr/>
          <p:nvPr/>
        </p:nvPicPr>
        <p:blipFill>
          <a:blip r:embed="rId3"/>
          <a:stretch/>
        </p:blipFill>
        <p:spPr>
          <a:xfrm>
            <a:off x="1095840" y="2026440"/>
            <a:ext cx="7216200" cy="4092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53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54" name="CustomShape 2"/>
          <p:cNvSpPr/>
          <p:nvPr/>
        </p:nvSpPr>
        <p:spPr>
          <a:xfrm>
            <a:off x="1872000" y="179280"/>
            <a:ext cx="5616360" cy="90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ct val="93000"/>
              </a:lnSpc>
            </a:pPr>
            <a:r>
              <a:rPr b="1" i="1" lang="uk-UA" sz="3200" spc="-1" strike="noStrike">
                <a:solidFill>
                  <a:srgbClr val="c00000"/>
                </a:solidFill>
                <a:latin typeface="Bookman Old Style"/>
              </a:rPr>
              <a:t>Пріоритетні завдання на І квартал 2020 рік</a:t>
            </a:r>
            <a:endParaRPr b="0" lang="uk-UA" sz="3200" spc="-1" strike="noStrike">
              <a:latin typeface="Arial"/>
            </a:endParaRPr>
          </a:p>
        </p:txBody>
      </p:sp>
      <p:sp>
        <p:nvSpPr>
          <p:cNvPr id="255" name="CustomShape 3"/>
          <p:cNvSpPr/>
          <p:nvPr/>
        </p:nvSpPr>
        <p:spPr>
          <a:xfrm>
            <a:off x="1121760" y="1076040"/>
            <a:ext cx="7598160" cy="568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indent="-271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uk-UA" sz="1400" spc="-1" strike="noStrike">
                <a:solidFill>
                  <a:srgbClr val="000000"/>
                </a:solidFill>
                <a:latin typeface="Bookman Old Style"/>
              </a:rPr>
              <a:t>-</a:t>
            </a:r>
            <a:r>
              <a:rPr b="0" lang="uk-UA" sz="1400" spc="-1" strike="noStrike">
                <a:solidFill>
                  <a:srgbClr val="000000"/>
                </a:solidFill>
                <a:latin typeface="Bookman Old Style"/>
              </a:rPr>
              <a:t>	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Покращення матеріально-технічної бази</a:t>
            </a:r>
            <a:endParaRPr b="0" lang="uk-UA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1600" spc="-1" strike="noStrike">
              <a:latin typeface="Arial"/>
            </a:endParaRPr>
          </a:p>
          <a:p>
            <a:pPr indent="-2710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-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	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Забезпечення якісної підготовки кадрів</a:t>
            </a:r>
            <a:endParaRPr b="0" lang="uk-UA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1600" spc="-1" strike="noStrike">
              <a:latin typeface="Arial"/>
            </a:endParaRPr>
          </a:p>
          <a:p>
            <a:pPr indent="-2710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-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	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Розвиток взаємодії з судами, прокуратурою, адвокатурою,</a:t>
            </a:r>
            <a:endParaRPr b="0" lang="uk-UA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   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центрами БПД, поліцією та іншими правоохоронними органами</a:t>
            </a:r>
            <a:endParaRPr b="0" lang="uk-UA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1600" spc="-1" strike="noStrike">
              <a:latin typeface="Arial"/>
            </a:endParaRPr>
          </a:p>
          <a:p>
            <a:pPr indent="-2710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-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	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Подальша реалізація заходів комунікативної </a:t>
            </a:r>
            <a:endParaRPr b="0" lang="uk-UA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    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політики пробації</a:t>
            </a:r>
            <a:endParaRPr b="0" lang="uk-UA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1600" spc="-1" strike="noStrike">
              <a:latin typeface="Arial"/>
            </a:endParaRPr>
          </a:p>
          <a:p>
            <a:pPr indent="-2710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-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	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Поглиблення співпраці з громадою, розширення практики підтримки пробації через цільові програми, розвиток банку ресурсів з надання послуг клієнтам пробації</a:t>
            </a:r>
            <a:endParaRPr b="0" lang="uk-UA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1600" spc="-1" strike="noStrike">
              <a:latin typeface="Arial"/>
            </a:endParaRPr>
          </a:p>
          <a:p>
            <a:pPr indent="-2710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-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	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Залучення волонтерів для роботи, пов’язаної з пробацією</a:t>
            </a:r>
            <a:endParaRPr b="0" lang="uk-UA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1600" spc="-1" strike="noStrike">
              <a:latin typeface="Arial"/>
            </a:endParaRPr>
          </a:p>
          <a:p>
            <a:pPr indent="-2710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-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	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Підготовка матеріалів для внесення до Єдиного реєстру засуджених та осіб, узятих під варту</a:t>
            </a:r>
            <a:endParaRPr b="0" lang="uk-UA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1600" spc="-1" strike="noStrike">
              <a:latin typeface="Arial"/>
            </a:endParaRPr>
          </a:p>
          <a:p>
            <a:pPr indent="-27108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-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	</a:t>
            </a:r>
            <a:r>
              <a:rPr b="1" i="1" lang="uk-UA" sz="1600" spc="-1" strike="noStrike">
                <a:solidFill>
                  <a:srgbClr val="000000"/>
                </a:solidFill>
                <a:latin typeface="Bookman Old Style"/>
              </a:rPr>
              <a:t>Підготовка до реалізації завдання з автоматизації адміністративних та статистичних даних</a:t>
            </a:r>
            <a:endParaRPr b="0" lang="uk-UA" sz="1600" spc="-1" strike="noStrike">
              <a:latin typeface="Arial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57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/>
        </p:spPr>
      </p:pic>
      <p:grpSp>
        <p:nvGrpSpPr>
          <p:cNvPr id="258" name="Group 2"/>
          <p:cNvGrpSpPr/>
          <p:nvPr/>
        </p:nvGrpSpPr>
        <p:grpSpPr>
          <a:xfrm>
            <a:off x="555840" y="100440"/>
            <a:ext cx="8038080" cy="6335640"/>
            <a:chOff x="555840" y="100440"/>
            <a:chExt cx="8038080" cy="6335640"/>
          </a:xfrm>
        </p:grpSpPr>
        <p:sp>
          <p:nvSpPr>
            <p:cNvPr id="259" name="CustomShape 3"/>
            <p:cNvSpPr/>
            <p:nvPr/>
          </p:nvSpPr>
          <p:spPr>
            <a:xfrm>
              <a:off x="555840" y="1027080"/>
              <a:ext cx="8038080" cy="5409000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>
              <a:solidFill>
                <a:schemeClr val="accent4">
                  <a:shade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/>
          </p:style>
        </p:sp>
        <p:sp>
          <p:nvSpPr>
            <p:cNvPr id="260" name="CustomShape 4"/>
            <p:cNvSpPr/>
            <p:nvPr/>
          </p:nvSpPr>
          <p:spPr>
            <a:xfrm>
              <a:off x="1393920" y="1392480"/>
              <a:ext cx="6385320" cy="4695480"/>
            </a:xfrm>
            <a:prstGeom prst="roundRect">
              <a:avLst>
                <a:gd name="adj" fmla="val 16667"/>
              </a:avLst>
            </a:prstGeom>
            <a:blipFill rotWithShape="0">
              <a:blip r:embed="rId2"/>
              <a:stretch>
                <a:fillRect l="-158645" t="0" r="-158645" b="0"/>
              </a:stretch>
            </a:blip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261" name="CustomShape 5"/>
            <p:cNvSpPr/>
            <p:nvPr/>
          </p:nvSpPr>
          <p:spPr>
            <a:xfrm flipV="1" rot="10800000">
              <a:off x="7923960" y="971640"/>
              <a:ext cx="6780960" cy="8715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76320" rIns="76320" tIns="76320" bIns="76320" anchor="ctr" rot="-10800000"/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b="1" i="1" lang="uk-UA" sz="2000" spc="-1" strike="noStrike">
                  <a:solidFill>
                    <a:srgbClr val="c00000"/>
                  </a:solidFill>
                  <a:latin typeface="Bookman Old Style"/>
                </a:rPr>
                <a:t>Білгород-Дністровський міськрайонний відділ філії Державно установи «Центр пробації»      в Одеській області</a:t>
              </a:r>
              <a:endParaRPr b="0" lang="uk-UA" sz="2000" spc="-1" strike="noStrike">
                <a:latin typeface="Arial"/>
              </a:endParaRPr>
            </a:p>
          </p:txBody>
        </p:sp>
      </p:grpSp>
      <p:grpSp>
        <p:nvGrpSpPr>
          <p:cNvPr id="262" name="Group 6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4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91128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65" name="TextShape 2"/>
          <p:cNvSpPr txBox="1"/>
          <p:nvPr/>
        </p:nvSpPr>
        <p:spPr>
          <a:xfrm>
            <a:off x="425160" y="1374480"/>
            <a:ext cx="8293680" cy="11548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90000"/>
              </a:lnSpc>
            </a:pPr>
            <a:r>
              <a:rPr b="1" i="1" lang="ru-RU" sz="2400" spc="-1" strike="noStrike">
                <a:solidFill>
                  <a:srgbClr val="c00000"/>
                </a:solidFill>
                <a:latin typeface="Bookman Old Style"/>
              </a:rPr>
              <a:t>І місце за рейтинговою оцінкою діяльності підрозділів філії ДУ «Центр пробації» </a:t>
            </a:r>
            <a:br/>
            <a:r>
              <a:rPr b="1" i="1" lang="ru-RU" sz="2400" spc="-1" strike="noStrike">
                <a:solidFill>
                  <a:srgbClr val="c00000"/>
                </a:solidFill>
                <a:latin typeface="Bookman Old Style"/>
              </a:rPr>
              <a:t>в Одеській області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TextShape 3"/>
          <p:cNvSpPr txBox="1"/>
          <p:nvPr/>
        </p:nvSpPr>
        <p:spPr>
          <a:xfrm>
            <a:off x="3292560" y="155160"/>
            <a:ext cx="4447440" cy="13384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90000"/>
              </a:lnSpc>
              <a:spcBef>
                <a:spcPts val="751"/>
              </a:spcBef>
            </a:pPr>
            <a:r>
              <a:rPr b="1" i="1" lang="uk-UA" sz="3200" spc="-1" strike="noStrike">
                <a:solidFill>
                  <a:srgbClr val="000000"/>
                </a:solidFill>
                <a:latin typeface="Bookman Old Style"/>
              </a:rPr>
              <a:t>Організаційна діяльність </a:t>
            </a:r>
            <a:endParaRPr b="0" lang="uk-UA" sz="3200" spc="-1" strike="noStrike">
              <a:latin typeface="Arial"/>
            </a:endParaRPr>
          </a:p>
        </p:txBody>
      </p:sp>
      <p:pic>
        <p:nvPicPr>
          <p:cNvPr id="67" name="Рисунок 4" descr=""/>
          <p:cNvPicPr/>
          <p:nvPr/>
        </p:nvPicPr>
        <p:blipFill>
          <a:blip r:embed="rId2"/>
          <a:srcRect l="7992" t="0" r="1680" b="0"/>
          <a:stretch/>
        </p:blipFill>
        <p:spPr>
          <a:xfrm>
            <a:off x="196560" y="48600"/>
            <a:ext cx="2306880" cy="143208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68" name="CustomShape 4"/>
          <p:cNvSpPr/>
          <p:nvPr/>
        </p:nvSpPr>
        <p:spPr>
          <a:xfrm>
            <a:off x="136800" y="2541600"/>
            <a:ext cx="8853840" cy="1012680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marL="171360" indent="-171000" algn="ctr">
              <a:lnSpc>
                <a:spcPct val="100000"/>
              </a:lnSpc>
              <a:buClr>
                <a:srgbClr val="0d0d0d"/>
              </a:buClr>
              <a:buFont typeface="Wingdings" charset="2"/>
              <a:buChar char=""/>
            </a:pPr>
            <a:r>
              <a:rPr b="1" lang="uk-UA" sz="1400" spc="-1" strike="noStrike">
                <a:solidFill>
                  <a:srgbClr val="0d0d0d"/>
                </a:solidFill>
                <a:latin typeface="Bookman Old Style"/>
              </a:rPr>
              <a:t> </a:t>
            </a:r>
            <a:r>
              <a:rPr b="1" lang="uk-UA" sz="1400" spc="-1" strike="noStrike">
                <a:solidFill>
                  <a:srgbClr val="0d0d0d"/>
                </a:solidFill>
                <a:latin typeface="Bookman Old Style"/>
              </a:rPr>
              <a:t>Наші Партнери: </a:t>
            </a:r>
            <a:endParaRPr b="0" lang="uk-UA" sz="1400" spc="-1" strike="noStrike">
              <a:latin typeface="Arial"/>
            </a:endParaRPr>
          </a:p>
          <a:p>
            <a:pPr marL="285840" indent="-285480" algn="ctr">
              <a:lnSpc>
                <a:spcPct val="100000"/>
              </a:lnSpc>
              <a:buClr>
                <a:srgbClr val="0d0d0d"/>
              </a:buClr>
              <a:buFont typeface="Wingdings" charset="2"/>
              <a:buChar char=""/>
            </a:pPr>
            <a:r>
              <a:rPr b="1" lang="uk-UA" sz="1400" spc="-1" strike="noStrike">
                <a:solidFill>
                  <a:srgbClr val="0d0d0d"/>
                </a:solidFill>
                <a:latin typeface="Bookman Old Style"/>
              </a:rPr>
              <a:t> </a:t>
            </a:r>
            <a:r>
              <a:rPr b="1" lang="uk-UA" sz="1400" spc="-1" strike="noStrike">
                <a:solidFill>
                  <a:srgbClr val="ff0000"/>
                </a:solidFill>
                <a:latin typeface="Bookman Old Style"/>
              </a:rPr>
              <a:t>9</a:t>
            </a:r>
            <a:r>
              <a:rPr b="1" lang="uk-UA" sz="1400" spc="-1" strike="noStrike">
                <a:solidFill>
                  <a:srgbClr val="0d0d0d"/>
                </a:solidFill>
                <a:latin typeface="Bookman Old Style"/>
              </a:rPr>
              <a:t> державних організації;</a:t>
            </a:r>
            <a:endParaRPr b="0" lang="uk-UA" sz="1400" spc="-1" strike="noStrike">
              <a:latin typeface="Arial"/>
            </a:endParaRPr>
          </a:p>
          <a:p>
            <a:pPr marL="285840" indent="-285480" algn="ctr">
              <a:lnSpc>
                <a:spcPct val="100000"/>
              </a:lnSpc>
              <a:buClr>
                <a:srgbClr val="0d0d0d"/>
              </a:buClr>
              <a:buFont typeface="Wingdings" charset="2"/>
              <a:buChar char=""/>
            </a:pPr>
            <a:r>
              <a:rPr b="1" lang="uk-UA" sz="1400" spc="-1" strike="noStrike">
                <a:solidFill>
                  <a:srgbClr val="0d0d0d"/>
                </a:solidFill>
                <a:latin typeface="Bookman Old Style"/>
              </a:rPr>
              <a:t>  </a:t>
            </a:r>
            <a:r>
              <a:rPr b="1" lang="uk-UA" sz="1400" spc="-1" strike="noStrike">
                <a:solidFill>
                  <a:srgbClr val="ff0000"/>
                </a:solidFill>
                <a:latin typeface="Bookman Old Style"/>
              </a:rPr>
              <a:t>3 </a:t>
            </a:r>
            <a:r>
              <a:rPr b="1" lang="uk-UA" sz="1400" spc="-1" strike="noStrike">
                <a:solidFill>
                  <a:srgbClr val="0d0d0d"/>
                </a:solidFill>
                <a:latin typeface="Bookman Old Style"/>
              </a:rPr>
              <a:t>громадських організацій;</a:t>
            </a:r>
            <a:endParaRPr b="0" lang="uk-UA" sz="1400" spc="-1" strike="noStrike">
              <a:latin typeface="Arial"/>
            </a:endParaRPr>
          </a:p>
          <a:p>
            <a:pPr marL="285840" indent="-285480" algn="ctr">
              <a:lnSpc>
                <a:spcPct val="100000"/>
              </a:lnSpc>
              <a:buClr>
                <a:srgbClr val="0d0d0d"/>
              </a:buClr>
              <a:buFont typeface="Wingdings" charset="2"/>
              <a:buChar char=""/>
            </a:pPr>
            <a:r>
              <a:rPr b="1" lang="uk-UA" sz="1400" spc="-1" strike="noStrike">
                <a:solidFill>
                  <a:srgbClr val="0d0d0d"/>
                </a:solidFill>
                <a:latin typeface="Bookman Old Style"/>
              </a:rPr>
              <a:t> </a:t>
            </a:r>
            <a:r>
              <a:rPr b="1" lang="uk-UA" sz="1400" spc="-1" strike="noStrike">
                <a:solidFill>
                  <a:srgbClr val="ff0000"/>
                </a:solidFill>
                <a:latin typeface="Bookman Old Style"/>
              </a:rPr>
              <a:t>4</a:t>
            </a:r>
            <a:r>
              <a:rPr b="1" lang="uk-UA" sz="1400" spc="-1" strike="noStrike">
                <a:solidFill>
                  <a:srgbClr val="0d0d0d"/>
                </a:solidFill>
                <a:latin typeface="Bookman Old Style"/>
              </a:rPr>
              <a:t> волонтери ;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69" name="CustomShape 5"/>
          <p:cNvSpPr/>
          <p:nvPr/>
        </p:nvSpPr>
        <p:spPr>
          <a:xfrm>
            <a:off x="196560" y="3731040"/>
            <a:ext cx="8734320" cy="1602720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marL="171360" indent="-171000" algn="ctr">
              <a:lnSpc>
                <a:spcPct val="100000"/>
              </a:lnSpc>
              <a:buClr>
                <a:srgbClr val="0d0d0d"/>
              </a:buClr>
              <a:buFont typeface="Wingdings" charset="2"/>
              <a:buChar char=""/>
            </a:pPr>
            <a:r>
              <a:rPr b="1" lang="uk-UA" sz="1400" spc="-1" strike="noStrike">
                <a:solidFill>
                  <a:srgbClr val="0d0d0d"/>
                </a:solidFill>
                <a:latin typeface="Bookman Old Style"/>
                <a:ea typeface="Arial Unicode MS"/>
              </a:rPr>
              <a:t>Висвітлення діяльності   в засобах масової інформації:</a:t>
            </a:r>
            <a:endParaRPr b="0" lang="uk-UA" sz="1400" spc="-1" strike="noStrike">
              <a:latin typeface="Arial"/>
            </a:endParaRPr>
          </a:p>
          <a:p>
            <a:pPr marL="171360" indent="-171000" algn="ctr">
              <a:lnSpc>
                <a:spcPct val="100000"/>
              </a:lnSpc>
              <a:buClr>
                <a:srgbClr val="0d0d0d"/>
              </a:buClr>
              <a:buFont typeface="Wingdings" charset="2"/>
              <a:buChar char=""/>
            </a:pPr>
            <a:r>
              <a:rPr b="1" lang="uk-UA" sz="1400" spc="-1" strike="noStrike">
                <a:solidFill>
                  <a:srgbClr val="0d0d0d"/>
                </a:solidFill>
                <a:latin typeface="Bookman Old Style"/>
                <a:ea typeface="Arial Unicode MS"/>
              </a:rPr>
              <a:t> </a:t>
            </a:r>
            <a:r>
              <a:rPr b="1" lang="uk-UA" sz="1400" spc="-1" strike="noStrike">
                <a:solidFill>
                  <a:srgbClr val="ff0000"/>
                </a:solidFill>
                <a:latin typeface="Bookman Old Style"/>
                <a:ea typeface="Arial Unicode MS"/>
              </a:rPr>
              <a:t>13</a:t>
            </a:r>
            <a:r>
              <a:rPr b="1" lang="uk-UA" sz="1400" spc="-1" strike="noStrike">
                <a:solidFill>
                  <a:srgbClr val="0d0d0d"/>
                </a:solidFill>
                <a:latin typeface="Bookman Old Style"/>
                <a:ea typeface="Arial Unicode MS"/>
              </a:rPr>
              <a:t> статті розміщенні  на регіональній сторінці  «FACEBOOK»;</a:t>
            </a:r>
            <a:endParaRPr b="0" lang="uk-UA" sz="1400" spc="-1" strike="noStrike">
              <a:latin typeface="Arial"/>
            </a:endParaRPr>
          </a:p>
          <a:p>
            <a:pPr marL="171360" indent="-171000" algn="ctr">
              <a:lnSpc>
                <a:spcPct val="100000"/>
              </a:lnSpc>
              <a:buClr>
                <a:srgbClr val="0d0d0d"/>
              </a:buClr>
              <a:buFont typeface="Wingdings" charset="2"/>
              <a:buChar char=""/>
            </a:pPr>
            <a:r>
              <a:rPr b="1" lang="uk-UA" sz="1400" spc="-1" strike="noStrike">
                <a:solidFill>
                  <a:srgbClr val="0d0d0d"/>
                </a:solidFill>
                <a:latin typeface="Bookman Old Style"/>
                <a:ea typeface="Arial Unicode MS"/>
              </a:rPr>
              <a:t> </a:t>
            </a:r>
            <a:r>
              <a:rPr b="1" lang="uk-UA" sz="1400" spc="-1" strike="noStrike">
                <a:solidFill>
                  <a:srgbClr val="ff0000"/>
                </a:solidFill>
                <a:latin typeface="Bookman Old Style"/>
                <a:ea typeface="Arial Unicode MS"/>
              </a:rPr>
              <a:t>131</a:t>
            </a:r>
            <a:r>
              <a:rPr b="1" lang="uk-UA" sz="1400" spc="-1" strike="noStrike">
                <a:solidFill>
                  <a:srgbClr val="0d0d0d"/>
                </a:solidFill>
                <a:latin typeface="Bookman Old Style"/>
                <a:ea typeface="Arial Unicode MS"/>
              </a:rPr>
              <a:t> статті на сайтах партнерів;</a:t>
            </a:r>
            <a:endParaRPr b="0" lang="uk-UA" sz="1400" spc="-1" strike="noStrike">
              <a:latin typeface="Arial"/>
            </a:endParaRPr>
          </a:p>
          <a:p>
            <a:pPr marL="171360" indent="-171000" algn="ctr">
              <a:lnSpc>
                <a:spcPct val="100000"/>
              </a:lnSpc>
              <a:buClr>
                <a:srgbClr val="0d0d0d"/>
              </a:buClr>
              <a:buFont typeface="Wingdings" charset="2"/>
              <a:buChar char=""/>
            </a:pPr>
            <a:r>
              <a:rPr b="1" lang="uk-UA" sz="1400" spc="-1" strike="noStrike">
                <a:solidFill>
                  <a:srgbClr val="0d0d0d"/>
                </a:solidFill>
                <a:latin typeface="Bookman Old Style"/>
                <a:ea typeface="Arial Unicode MS"/>
              </a:rPr>
              <a:t> </a:t>
            </a:r>
            <a:r>
              <a:rPr b="1" lang="uk-UA" sz="1400" spc="-1" strike="noStrike">
                <a:solidFill>
                  <a:srgbClr val="ff0000"/>
                </a:solidFill>
                <a:latin typeface="Bookman Old Style"/>
                <a:ea typeface="Arial Unicode MS"/>
              </a:rPr>
              <a:t> </a:t>
            </a:r>
            <a:r>
              <a:rPr b="1" lang="uk-UA" sz="1400" spc="-1" strike="noStrike">
                <a:solidFill>
                  <a:srgbClr val="ff0000"/>
                </a:solidFill>
                <a:latin typeface="Bookman Old Style"/>
                <a:ea typeface="Arial Unicode MS"/>
              </a:rPr>
              <a:t>1 </a:t>
            </a:r>
            <a:r>
              <a:rPr b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виступ на радіомовленні «Новини Придністров'я»;</a:t>
            </a:r>
            <a:endParaRPr b="0" lang="uk-UA" sz="1400" spc="-1" strike="noStrike">
              <a:latin typeface="Arial"/>
            </a:endParaRPr>
          </a:p>
          <a:p>
            <a:pPr marL="171360" indent="-171000" algn="ctr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 </a:t>
            </a:r>
            <a:r>
              <a:rPr b="1" lang="uk-UA" sz="1400" spc="-1" strike="noStrike">
                <a:solidFill>
                  <a:srgbClr val="ff0000"/>
                </a:solidFill>
                <a:latin typeface="Bookman Old Style"/>
                <a:ea typeface="Arial Unicode MS"/>
              </a:rPr>
              <a:t>1 </a:t>
            </a:r>
            <a:r>
              <a:rPr b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відео на телебаченні «Перший Муніципальний канал»;</a:t>
            </a:r>
            <a:endParaRPr b="0" lang="uk-UA" sz="1400" spc="-1" strike="noStrike">
              <a:latin typeface="Arial"/>
            </a:endParaRPr>
          </a:p>
          <a:p>
            <a:pPr marL="171360" indent="-171000" algn="ctr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 </a:t>
            </a:r>
            <a:r>
              <a:rPr b="1" lang="uk-UA" sz="1400" spc="-1" strike="noStrike">
                <a:solidFill>
                  <a:srgbClr val="ff0000"/>
                </a:solidFill>
                <a:latin typeface="Bookman Old Style"/>
                <a:ea typeface="Arial Unicode MS"/>
              </a:rPr>
              <a:t>1 </a:t>
            </a:r>
            <a:r>
              <a:rPr b="1" lang="uk-UA" sz="1400" spc="-1" strike="noStrike">
                <a:solidFill>
                  <a:srgbClr val="000000"/>
                </a:solidFill>
                <a:latin typeface="Bookman Old Style"/>
                <a:ea typeface="Arial Unicode MS"/>
              </a:rPr>
              <a:t>стаття в газетах «Торнадо-пресс» та «Слово Придністров'я»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70" name="CustomShape 6"/>
          <p:cNvSpPr/>
          <p:nvPr/>
        </p:nvSpPr>
        <p:spPr>
          <a:xfrm>
            <a:off x="841680" y="5462640"/>
            <a:ext cx="7443720" cy="547920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endParaRPr b="0" lang="uk-UA" sz="1800" spc="-1" strike="noStrike">
              <a:latin typeface="Arial"/>
            </a:endParaRPr>
          </a:p>
          <a:p>
            <a:pPr marL="171360" indent="-171000" algn="ctr">
              <a:lnSpc>
                <a:spcPct val="100000"/>
              </a:lnSpc>
              <a:buClr>
                <a:srgbClr val="0d0d0d"/>
              </a:buClr>
              <a:buFont typeface="Wingdings" charset="2"/>
              <a:buChar char=""/>
            </a:pPr>
            <a:r>
              <a:rPr b="1" lang="uk-UA" sz="1400" spc="-1" strike="noStrike">
                <a:solidFill>
                  <a:srgbClr val="0d0d0d"/>
                </a:solidFill>
                <a:latin typeface="Bookman Old Style"/>
              </a:rPr>
              <a:t>100% кадрове забезпечення: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uk-UA" sz="1400" spc="-1" strike="noStrike">
              <a:latin typeface="Arial"/>
            </a:endParaRPr>
          </a:p>
        </p:txBody>
      </p:sp>
      <p:sp>
        <p:nvSpPr>
          <p:cNvPr id="71" name="CustomShape 7"/>
          <p:cNvSpPr/>
          <p:nvPr/>
        </p:nvSpPr>
        <p:spPr>
          <a:xfrm>
            <a:off x="658800" y="6205320"/>
            <a:ext cx="7876800" cy="457920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marL="171360" indent="-171000" algn="ctr">
              <a:lnSpc>
                <a:spcPct val="100000"/>
              </a:lnSpc>
              <a:buClr>
                <a:srgbClr val="0d0d0d"/>
              </a:buClr>
              <a:buFont typeface="Wingdings" charset="2"/>
              <a:buChar char=""/>
            </a:pPr>
            <a:r>
              <a:rPr b="1" lang="uk-UA" sz="1400" spc="-1" strike="noStrike">
                <a:solidFill>
                  <a:srgbClr val="0d0d0d"/>
                </a:solidFill>
                <a:latin typeface="Bookman Old Style"/>
              </a:rPr>
              <a:t>Затверджені 2 цільові програми 2019 - 2022 рр. на щорічну загальну суму - 40 тис. грн.</a:t>
            </a:r>
            <a:endParaRPr b="0" lang="uk-UA" sz="14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64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65" name="CustomShape 2"/>
          <p:cNvSpPr/>
          <p:nvPr/>
        </p:nvSpPr>
        <p:spPr>
          <a:xfrm>
            <a:off x="576360" y="577800"/>
            <a:ext cx="576000" cy="960120"/>
          </a:xfrm>
          <a:custGeom>
            <a:avLst/>
            <a:gdLst/>
            <a:ahLst/>
            <a:rect l="l" t="t" r="r" b="b"/>
            <a:pathLst>
              <a:path w="576580" h="960119">
                <a:moveTo>
                  <a:pt x="209524" y="767283"/>
                </a:moveTo>
                <a:lnTo>
                  <a:pt x="160566" y="767283"/>
                </a:lnTo>
                <a:lnTo>
                  <a:pt x="173872" y="814377"/>
                </a:lnTo>
                <a:lnTo>
                  <a:pt x="195238" y="857491"/>
                </a:lnTo>
                <a:lnTo>
                  <a:pt x="223807" y="895699"/>
                </a:lnTo>
                <a:lnTo>
                  <a:pt x="258724" y="928077"/>
                </a:lnTo>
                <a:lnTo>
                  <a:pt x="267348" y="934722"/>
                </a:lnTo>
                <a:lnTo>
                  <a:pt x="275161" y="942332"/>
                </a:lnTo>
                <a:lnTo>
                  <a:pt x="282095" y="950830"/>
                </a:lnTo>
                <a:lnTo>
                  <a:pt x="287997" y="960005"/>
                </a:lnTo>
                <a:lnTo>
                  <a:pt x="293951" y="950796"/>
                </a:lnTo>
                <a:lnTo>
                  <a:pt x="300840" y="942422"/>
                </a:lnTo>
                <a:lnTo>
                  <a:pt x="308657" y="934823"/>
                </a:lnTo>
                <a:lnTo>
                  <a:pt x="317284" y="928077"/>
                </a:lnTo>
                <a:lnTo>
                  <a:pt x="352193" y="895699"/>
                </a:lnTo>
                <a:lnTo>
                  <a:pt x="372660" y="868324"/>
                </a:lnTo>
                <a:lnTo>
                  <a:pt x="263994" y="868324"/>
                </a:lnTo>
                <a:lnTo>
                  <a:pt x="245598" y="846226"/>
                </a:lnTo>
                <a:lnTo>
                  <a:pt x="230192" y="821856"/>
                </a:lnTo>
                <a:lnTo>
                  <a:pt x="218069" y="795459"/>
                </a:lnTo>
                <a:lnTo>
                  <a:pt x="209524" y="767283"/>
                </a:lnTo>
                <a:close/>
                <a:moveTo>
                  <a:pt x="312000" y="767283"/>
                </a:moveTo>
                <a:lnTo>
                  <a:pt x="263994" y="767283"/>
                </a:lnTo>
                <a:lnTo>
                  <a:pt x="263994" y="868324"/>
                </a:lnTo>
                <a:lnTo>
                  <a:pt x="312000" y="868324"/>
                </a:lnTo>
                <a:lnTo>
                  <a:pt x="312000" y="767283"/>
                </a:lnTo>
                <a:close/>
                <a:moveTo>
                  <a:pt x="415442" y="767283"/>
                </a:moveTo>
                <a:lnTo>
                  <a:pt x="366483" y="767283"/>
                </a:lnTo>
                <a:lnTo>
                  <a:pt x="357938" y="795493"/>
                </a:lnTo>
                <a:lnTo>
                  <a:pt x="345814" y="821947"/>
                </a:lnTo>
                <a:lnTo>
                  <a:pt x="330404" y="846328"/>
                </a:lnTo>
                <a:lnTo>
                  <a:pt x="312000" y="868324"/>
                </a:lnTo>
                <a:lnTo>
                  <a:pt x="372660" y="868324"/>
                </a:lnTo>
                <a:lnTo>
                  <a:pt x="380760" y="857491"/>
                </a:lnTo>
                <a:lnTo>
                  <a:pt x="402128" y="814377"/>
                </a:lnTo>
                <a:lnTo>
                  <a:pt x="415442" y="767283"/>
                </a:lnTo>
                <a:close/>
                <a:moveTo>
                  <a:pt x="0" y="72008"/>
                </a:moveTo>
                <a:lnTo>
                  <a:pt x="0" y="767283"/>
                </a:lnTo>
                <a:lnTo>
                  <a:pt x="575995" y="767283"/>
                </a:lnTo>
                <a:lnTo>
                  <a:pt x="575995" y="719277"/>
                </a:lnTo>
                <a:lnTo>
                  <a:pt x="47764" y="719277"/>
                </a:lnTo>
                <a:lnTo>
                  <a:pt x="47764" y="575284"/>
                </a:lnTo>
                <a:lnTo>
                  <a:pt x="127014" y="575284"/>
                </a:lnTo>
                <a:lnTo>
                  <a:pt x="120988" y="560960"/>
                </a:lnTo>
                <a:lnTo>
                  <a:pt x="120954" y="541921"/>
                </a:lnTo>
                <a:lnTo>
                  <a:pt x="126664" y="527278"/>
                </a:lnTo>
                <a:lnTo>
                  <a:pt x="48006" y="527278"/>
                </a:lnTo>
                <a:lnTo>
                  <a:pt x="48006" y="172084"/>
                </a:lnTo>
                <a:lnTo>
                  <a:pt x="107225" y="172084"/>
                </a:lnTo>
                <a:lnTo>
                  <a:pt x="104219" y="166756"/>
                </a:lnTo>
                <a:lnTo>
                  <a:pt x="73054" y="128186"/>
                </a:lnTo>
                <a:lnTo>
                  <a:pt x="36004" y="95288"/>
                </a:lnTo>
                <a:lnTo>
                  <a:pt x="9306" y="77366"/>
                </a:lnTo>
                <a:lnTo>
                  <a:pt x="0" y="72008"/>
                </a:lnTo>
                <a:close/>
                <a:moveTo>
                  <a:pt x="127014" y="575284"/>
                </a:moveTo>
                <a:lnTo>
                  <a:pt x="75120" y="575284"/>
                </a:lnTo>
                <a:lnTo>
                  <a:pt x="84673" y="598663"/>
                </a:lnTo>
                <a:lnTo>
                  <a:pt x="99717" y="618486"/>
                </a:lnTo>
                <a:lnTo>
                  <a:pt x="119261" y="633809"/>
                </a:lnTo>
                <a:lnTo>
                  <a:pt x="142316" y="643686"/>
                </a:lnTo>
                <a:lnTo>
                  <a:pt x="165366" y="648957"/>
                </a:lnTo>
                <a:lnTo>
                  <a:pt x="161224" y="665956"/>
                </a:lnTo>
                <a:lnTo>
                  <a:pt x="158213" y="683402"/>
                </a:lnTo>
                <a:lnTo>
                  <a:pt x="156387" y="701104"/>
                </a:lnTo>
                <a:lnTo>
                  <a:pt x="155765" y="719277"/>
                </a:lnTo>
                <a:lnTo>
                  <a:pt x="204000" y="719277"/>
                </a:lnTo>
                <a:lnTo>
                  <a:pt x="204574" y="703942"/>
                </a:lnTo>
                <a:lnTo>
                  <a:pt x="206237" y="688922"/>
                </a:lnTo>
                <a:lnTo>
                  <a:pt x="208884" y="674262"/>
                </a:lnTo>
                <a:lnTo>
                  <a:pt x="212394" y="660006"/>
                </a:lnTo>
                <a:lnTo>
                  <a:pt x="413085" y="660006"/>
                </a:lnTo>
                <a:lnTo>
                  <a:pt x="411101" y="651840"/>
                </a:lnTo>
                <a:lnTo>
                  <a:pt x="287997" y="651840"/>
                </a:lnTo>
                <a:lnTo>
                  <a:pt x="277007" y="640080"/>
                </a:lnTo>
                <a:lnTo>
                  <a:pt x="264482" y="630212"/>
                </a:lnTo>
                <a:lnTo>
                  <a:pt x="250473" y="622243"/>
                </a:lnTo>
                <a:lnTo>
                  <a:pt x="235204" y="616318"/>
                </a:lnTo>
                <a:lnTo>
                  <a:pt x="241975" y="604088"/>
                </a:lnTo>
                <a:lnTo>
                  <a:pt x="187439" y="604088"/>
                </a:lnTo>
                <a:lnTo>
                  <a:pt x="158635" y="598322"/>
                </a:lnTo>
                <a:lnTo>
                  <a:pt x="141071" y="590926"/>
                </a:lnTo>
                <a:lnTo>
                  <a:pt x="128098" y="577861"/>
                </a:lnTo>
                <a:lnTo>
                  <a:pt x="127014" y="575284"/>
                </a:lnTo>
                <a:close/>
                <a:moveTo>
                  <a:pt x="363601" y="660006"/>
                </a:moveTo>
                <a:lnTo>
                  <a:pt x="212394" y="660006"/>
                </a:lnTo>
                <a:lnTo>
                  <a:pt x="232710" y="666734"/>
                </a:lnTo>
                <a:lnTo>
                  <a:pt x="249086" y="679831"/>
                </a:lnTo>
                <a:lnTo>
                  <a:pt x="260016" y="697832"/>
                </a:lnTo>
                <a:lnTo>
                  <a:pt x="263994" y="719277"/>
                </a:lnTo>
                <a:lnTo>
                  <a:pt x="312000" y="719277"/>
                </a:lnTo>
                <a:lnTo>
                  <a:pt x="315978" y="697832"/>
                </a:lnTo>
                <a:lnTo>
                  <a:pt x="326909" y="679831"/>
                </a:lnTo>
                <a:lnTo>
                  <a:pt x="343285" y="666734"/>
                </a:lnTo>
                <a:lnTo>
                  <a:pt x="363601" y="660006"/>
                </a:lnTo>
                <a:close/>
                <a:moveTo>
                  <a:pt x="413085" y="660006"/>
                </a:moveTo>
                <a:lnTo>
                  <a:pt x="363601" y="660006"/>
                </a:lnTo>
                <a:lnTo>
                  <a:pt x="367159" y="674364"/>
                </a:lnTo>
                <a:lnTo>
                  <a:pt x="369789" y="689013"/>
                </a:lnTo>
                <a:lnTo>
                  <a:pt x="371428" y="703976"/>
                </a:lnTo>
                <a:lnTo>
                  <a:pt x="371995" y="719277"/>
                </a:lnTo>
                <a:lnTo>
                  <a:pt x="420001" y="719277"/>
                </a:lnTo>
                <a:lnTo>
                  <a:pt x="419367" y="701104"/>
                </a:lnTo>
                <a:lnTo>
                  <a:pt x="417523" y="683312"/>
                </a:lnTo>
                <a:lnTo>
                  <a:pt x="414523" y="665922"/>
                </a:lnTo>
                <a:lnTo>
                  <a:pt x="413085" y="660006"/>
                </a:lnTo>
                <a:close/>
                <a:moveTo>
                  <a:pt x="575995" y="575284"/>
                </a:moveTo>
                <a:lnTo>
                  <a:pt x="528002" y="575284"/>
                </a:lnTo>
                <a:lnTo>
                  <a:pt x="528002" y="719277"/>
                </a:lnTo>
                <a:lnTo>
                  <a:pt x="575995" y="719277"/>
                </a:lnTo>
                <a:lnTo>
                  <a:pt x="575995" y="575284"/>
                </a:lnTo>
                <a:close/>
                <a:moveTo>
                  <a:pt x="340597" y="496798"/>
                </a:moveTo>
                <a:lnTo>
                  <a:pt x="287997" y="496798"/>
                </a:lnTo>
                <a:lnTo>
                  <a:pt x="298613" y="528062"/>
                </a:lnTo>
                <a:lnTo>
                  <a:pt x="310981" y="558449"/>
                </a:lnTo>
                <a:lnTo>
                  <a:pt x="325059" y="587890"/>
                </a:lnTo>
                <a:lnTo>
                  <a:pt x="340804" y="616318"/>
                </a:lnTo>
                <a:lnTo>
                  <a:pt x="325668" y="622141"/>
                </a:lnTo>
                <a:lnTo>
                  <a:pt x="311700" y="630121"/>
                </a:lnTo>
                <a:lnTo>
                  <a:pt x="299051" y="640114"/>
                </a:lnTo>
                <a:lnTo>
                  <a:pt x="287997" y="651840"/>
                </a:lnTo>
                <a:lnTo>
                  <a:pt x="411101" y="651840"/>
                </a:lnTo>
                <a:lnTo>
                  <a:pt x="410400" y="648957"/>
                </a:lnTo>
                <a:lnTo>
                  <a:pt x="433438" y="643686"/>
                </a:lnTo>
                <a:lnTo>
                  <a:pt x="456628" y="633809"/>
                </a:lnTo>
                <a:lnTo>
                  <a:pt x="476219" y="618486"/>
                </a:lnTo>
                <a:lnTo>
                  <a:pt x="487116" y="604088"/>
                </a:lnTo>
                <a:lnTo>
                  <a:pt x="388556" y="604088"/>
                </a:lnTo>
                <a:lnTo>
                  <a:pt x="381193" y="590214"/>
                </a:lnTo>
                <a:lnTo>
                  <a:pt x="373894" y="576299"/>
                </a:lnTo>
                <a:lnTo>
                  <a:pt x="366728" y="562295"/>
                </a:lnTo>
                <a:lnTo>
                  <a:pt x="359765" y="548157"/>
                </a:lnTo>
                <a:lnTo>
                  <a:pt x="340597" y="496798"/>
                </a:lnTo>
                <a:close/>
                <a:moveTo>
                  <a:pt x="287997" y="0"/>
                </a:moveTo>
                <a:lnTo>
                  <a:pt x="272960" y="20451"/>
                </a:lnTo>
                <a:lnTo>
                  <a:pt x="261634" y="43380"/>
                </a:lnTo>
                <a:lnTo>
                  <a:pt x="254491" y="68379"/>
                </a:lnTo>
                <a:lnTo>
                  <a:pt x="252006" y="95046"/>
                </a:lnTo>
                <a:lnTo>
                  <a:pt x="253712" y="143115"/>
                </a:lnTo>
                <a:lnTo>
                  <a:pt x="256571" y="191136"/>
                </a:lnTo>
                <a:lnTo>
                  <a:pt x="259776" y="239122"/>
                </a:lnTo>
                <a:lnTo>
                  <a:pt x="262520" y="287085"/>
                </a:lnTo>
                <a:lnTo>
                  <a:pt x="263994" y="335038"/>
                </a:lnTo>
                <a:lnTo>
                  <a:pt x="261059" y="390209"/>
                </a:lnTo>
                <a:lnTo>
                  <a:pt x="250920" y="443941"/>
                </a:lnTo>
                <a:lnTo>
                  <a:pt x="235380" y="496501"/>
                </a:lnTo>
                <a:lnTo>
                  <a:pt x="216242" y="548157"/>
                </a:lnTo>
                <a:lnTo>
                  <a:pt x="194377" y="591027"/>
                </a:lnTo>
                <a:lnTo>
                  <a:pt x="187439" y="604088"/>
                </a:lnTo>
                <a:lnTo>
                  <a:pt x="241975" y="604088"/>
                </a:lnTo>
                <a:lnTo>
                  <a:pt x="250943" y="587890"/>
                </a:lnTo>
                <a:lnTo>
                  <a:pt x="265020" y="558449"/>
                </a:lnTo>
                <a:lnTo>
                  <a:pt x="277387" y="528062"/>
                </a:lnTo>
                <a:lnTo>
                  <a:pt x="287997" y="496798"/>
                </a:lnTo>
                <a:lnTo>
                  <a:pt x="340597" y="496798"/>
                </a:lnTo>
                <a:lnTo>
                  <a:pt x="340486" y="496501"/>
                </a:lnTo>
                <a:lnTo>
                  <a:pt x="324900" y="443941"/>
                </a:lnTo>
                <a:lnTo>
                  <a:pt x="314806" y="390209"/>
                </a:lnTo>
                <a:lnTo>
                  <a:pt x="312000" y="335038"/>
                </a:lnTo>
                <a:lnTo>
                  <a:pt x="313480" y="286974"/>
                </a:lnTo>
                <a:lnTo>
                  <a:pt x="316225" y="238954"/>
                </a:lnTo>
                <a:lnTo>
                  <a:pt x="319430" y="190966"/>
                </a:lnTo>
                <a:lnTo>
                  <a:pt x="322290" y="143001"/>
                </a:lnTo>
                <a:lnTo>
                  <a:pt x="324002" y="95046"/>
                </a:lnTo>
                <a:lnTo>
                  <a:pt x="321516" y="68379"/>
                </a:lnTo>
                <a:lnTo>
                  <a:pt x="314372" y="43380"/>
                </a:lnTo>
                <a:lnTo>
                  <a:pt x="303042" y="20451"/>
                </a:lnTo>
                <a:lnTo>
                  <a:pt x="287997" y="0"/>
                </a:lnTo>
                <a:close/>
                <a:moveTo>
                  <a:pt x="490545" y="503288"/>
                </a:moveTo>
                <a:lnTo>
                  <a:pt x="408241" y="503288"/>
                </a:lnTo>
                <a:lnTo>
                  <a:pt x="424326" y="506119"/>
                </a:lnTo>
                <a:lnTo>
                  <a:pt x="438299" y="514056"/>
                </a:lnTo>
                <a:lnTo>
                  <a:pt x="448943" y="526267"/>
                </a:lnTo>
                <a:lnTo>
                  <a:pt x="455041" y="541921"/>
                </a:lnTo>
                <a:lnTo>
                  <a:pt x="455027" y="560960"/>
                </a:lnTo>
                <a:lnTo>
                  <a:pt x="447902" y="577951"/>
                </a:lnTo>
                <a:lnTo>
                  <a:pt x="434925" y="591027"/>
                </a:lnTo>
                <a:lnTo>
                  <a:pt x="417360" y="598322"/>
                </a:lnTo>
                <a:lnTo>
                  <a:pt x="388556" y="604088"/>
                </a:lnTo>
                <a:lnTo>
                  <a:pt x="487116" y="604088"/>
                </a:lnTo>
                <a:lnTo>
                  <a:pt x="491222" y="598663"/>
                </a:lnTo>
                <a:lnTo>
                  <a:pt x="500646" y="575284"/>
                </a:lnTo>
                <a:lnTo>
                  <a:pt x="575995" y="575284"/>
                </a:lnTo>
                <a:lnTo>
                  <a:pt x="575995" y="527278"/>
                </a:lnTo>
                <a:lnTo>
                  <a:pt x="500875" y="527278"/>
                </a:lnTo>
                <a:lnTo>
                  <a:pt x="493544" y="507887"/>
                </a:lnTo>
                <a:lnTo>
                  <a:pt x="490545" y="503288"/>
                </a:lnTo>
                <a:close/>
                <a:moveTo>
                  <a:pt x="107225" y="172084"/>
                </a:moveTo>
                <a:lnTo>
                  <a:pt x="48006" y="172084"/>
                </a:lnTo>
                <a:lnTo>
                  <a:pt x="69258" y="201040"/>
                </a:lnTo>
                <a:lnTo>
                  <a:pt x="86307" y="232922"/>
                </a:lnTo>
                <a:lnTo>
                  <a:pt x="98724" y="267327"/>
                </a:lnTo>
                <a:lnTo>
                  <a:pt x="106083" y="303847"/>
                </a:lnTo>
                <a:lnTo>
                  <a:pt x="125285" y="465366"/>
                </a:lnTo>
                <a:lnTo>
                  <a:pt x="108096" y="476391"/>
                </a:lnTo>
                <a:lnTo>
                  <a:pt x="93630" y="490745"/>
                </a:lnTo>
                <a:lnTo>
                  <a:pt x="82451" y="507887"/>
                </a:lnTo>
                <a:lnTo>
                  <a:pt x="75120" y="527278"/>
                </a:lnTo>
                <a:lnTo>
                  <a:pt x="126664" y="527278"/>
                </a:lnTo>
                <a:lnTo>
                  <a:pt x="127058" y="526267"/>
                </a:lnTo>
                <a:lnTo>
                  <a:pt x="137702" y="514056"/>
                </a:lnTo>
                <a:lnTo>
                  <a:pt x="151676" y="506119"/>
                </a:lnTo>
                <a:lnTo>
                  <a:pt x="167767" y="503288"/>
                </a:lnTo>
                <a:lnTo>
                  <a:pt x="178177" y="503288"/>
                </a:lnTo>
                <a:lnTo>
                  <a:pt x="154800" y="308648"/>
                </a:lnTo>
                <a:lnTo>
                  <a:pt x="145853" y="257772"/>
                </a:lnTo>
                <a:lnTo>
                  <a:pt x="128739" y="210213"/>
                </a:lnTo>
                <a:lnTo>
                  <a:pt x="107225" y="172084"/>
                </a:lnTo>
                <a:close/>
                <a:moveTo>
                  <a:pt x="575995" y="172084"/>
                </a:moveTo>
                <a:lnTo>
                  <a:pt x="528002" y="172084"/>
                </a:lnTo>
                <a:lnTo>
                  <a:pt x="528002" y="527278"/>
                </a:lnTo>
                <a:lnTo>
                  <a:pt x="575995" y="527278"/>
                </a:lnTo>
                <a:lnTo>
                  <a:pt x="575995" y="172084"/>
                </a:lnTo>
                <a:close/>
                <a:moveTo>
                  <a:pt x="178177" y="503288"/>
                </a:moveTo>
                <a:lnTo>
                  <a:pt x="167767" y="503288"/>
                </a:lnTo>
                <a:lnTo>
                  <a:pt x="178320" y="504482"/>
                </a:lnTo>
                <a:lnTo>
                  <a:pt x="178177" y="503288"/>
                </a:lnTo>
                <a:close/>
                <a:moveTo>
                  <a:pt x="575995" y="72008"/>
                </a:moveTo>
                <a:lnTo>
                  <a:pt x="540004" y="95288"/>
                </a:lnTo>
                <a:lnTo>
                  <a:pt x="502948" y="128186"/>
                </a:lnTo>
                <a:lnTo>
                  <a:pt x="471779" y="166756"/>
                </a:lnTo>
                <a:lnTo>
                  <a:pt x="447257" y="210213"/>
                </a:lnTo>
                <a:lnTo>
                  <a:pt x="430142" y="257772"/>
                </a:lnTo>
                <a:lnTo>
                  <a:pt x="421195" y="308648"/>
                </a:lnTo>
                <a:lnTo>
                  <a:pt x="397675" y="504482"/>
                </a:lnTo>
                <a:lnTo>
                  <a:pt x="408241" y="503288"/>
                </a:lnTo>
                <a:lnTo>
                  <a:pt x="490545" y="503288"/>
                </a:lnTo>
                <a:lnTo>
                  <a:pt x="482366" y="490745"/>
                </a:lnTo>
                <a:lnTo>
                  <a:pt x="467905" y="476391"/>
                </a:lnTo>
                <a:lnTo>
                  <a:pt x="450723" y="465366"/>
                </a:lnTo>
                <a:lnTo>
                  <a:pt x="469925" y="303847"/>
                </a:lnTo>
                <a:lnTo>
                  <a:pt x="477276" y="267327"/>
                </a:lnTo>
                <a:lnTo>
                  <a:pt x="489691" y="232922"/>
                </a:lnTo>
                <a:lnTo>
                  <a:pt x="506742" y="201040"/>
                </a:lnTo>
                <a:lnTo>
                  <a:pt x="528002" y="172084"/>
                </a:lnTo>
                <a:lnTo>
                  <a:pt x="575995" y="172084"/>
                </a:lnTo>
                <a:lnTo>
                  <a:pt x="575995" y="72008"/>
                </a:lnTo>
                <a:close/>
              </a:path>
            </a:pathLst>
          </a:custGeom>
          <a:solidFill>
            <a:srgbClr val="231f20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6" name="CustomShape 3"/>
          <p:cNvSpPr/>
          <p:nvPr/>
        </p:nvSpPr>
        <p:spPr>
          <a:xfrm>
            <a:off x="1278000" y="576360"/>
            <a:ext cx="75960" cy="674280"/>
          </a:xfrm>
          <a:custGeom>
            <a:avLst/>
            <a:gdLst/>
            <a:ahLst/>
            <a:rect l="l" t="t" r="r" b="b"/>
            <a:pathLst>
              <a:path w="75565" h="675005">
                <a:moveTo>
                  <a:pt x="0" y="0"/>
                </a:moveTo>
                <a:lnTo>
                  <a:pt x="75006" y="0"/>
                </a:lnTo>
                <a:lnTo>
                  <a:pt x="75006" y="675004"/>
                </a:lnTo>
                <a:lnTo>
                  <a:pt x="0" y="675004"/>
                </a:lnTo>
                <a:lnTo>
                  <a:pt x="0" y="0"/>
                </a:lnTo>
                <a:close/>
              </a:path>
            </a:pathLst>
          </a:custGeom>
          <a:solidFill>
            <a:srgbClr val="1762ae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7" name="CustomShape 4"/>
          <p:cNvSpPr/>
          <p:nvPr/>
        </p:nvSpPr>
        <p:spPr>
          <a:xfrm>
            <a:off x="1278000" y="1251000"/>
            <a:ext cx="75960" cy="674280"/>
          </a:xfrm>
          <a:custGeom>
            <a:avLst/>
            <a:gdLst/>
            <a:ahLst/>
            <a:rect l="l" t="t" r="r" b="b"/>
            <a:pathLst>
              <a:path w="75565" h="675005">
                <a:moveTo>
                  <a:pt x="0" y="0"/>
                </a:moveTo>
                <a:lnTo>
                  <a:pt x="75006" y="0"/>
                </a:lnTo>
                <a:lnTo>
                  <a:pt x="75006" y="675004"/>
                </a:lnTo>
                <a:lnTo>
                  <a:pt x="0" y="675004"/>
                </a:lnTo>
                <a:lnTo>
                  <a:pt x="0" y="0"/>
                </a:lnTo>
                <a:close/>
              </a:path>
            </a:pathLst>
          </a:custGeom>
          <a:solidFill>
            <a:srgbClr val="fed628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8" name="CustomShape 5"/>
          <p:cNvSpPr/>
          <p:nvPr/>
        </p:nvSpPr>
        <p:spPr>
          <a:xfrm>
            <a:off x="1479600" y="576360"/>
            <a:ext cx="336240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uk-UA" sz="2400" spc="-1" strike="noStrike">
                <a:solidFill>
                  <a:srgbClr val="000000"/>
                </a:solidFill>
                <a:latin typeface="Times New Roman"/>
              </a:rPr>
              <a:t>МІНІСТЕРСТВО</a:t>
            </a:r>
            <a:endParaRPr b="0" lang="uk-UA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uk-UA" sz="2400" spc="-1" strike="noStrike">
                <a:solidFill>
                  <a:srgbClr val="000000"/>
                </a:solidFill>
                <a:latin typeface="Times New Roman"/>
              </a:rPr>
              <a:t>ЮСТИЦІЇ</a:t>
            </a:r>
            <a:endParaRPr b="0" lang="uk-UA" sz="2400" spc="-1" strike="noStrike">
              <a:latin typeface="Arial"/>
            </a:endParaRPr>
          </a:p>
        </p:txBody>
      </p:sp>
      <p:pic>
        <p:nvPicPr>
          <p:cNvPr id="269" name="Рисунок 13" descr=""/>
          <p:cNvPicPr/>
          <p:nvPr/>
        </p:nvPicPr>
        <p:blipFill>
          <a:blip r:embed="rId2"/>
          <a:stretch/>
        </p:blipFill>
        <p:spPr>
          <a:xfrm>
            <a:off x="969840" y="1925640"/>
            <a:ext cx="7315560" cy="2768040"/>
          </a:xfrm>
          <a:prstGeom prst="rect">
            <a:avLst/>
          </a:prstGeom>
          <a:ln w="9360">
            <a:noFill/>
          </a:ln>
        </p:spPr>
      </p:pic>
      <p:sp>
        <p:nvSpPr>
          <p:cNvPr id="270" name="CustomShape 6"/>
          <p:cNvSpPr/>
          <p:nvPr/>
        </p:nvSpPr>
        <p:spPr>
          <a:xfrm>
            <a:off x="1010880" y="5020560"/>
            <a:ext cx="7233840" cy="1614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000" spc="-1" strike="noStrike">
                <a:solidFill>
                  <a:srgbClr val="ffff00"/>
                </a:solidFill>
                <a:latin typeface="Arial"/>
              </a:rPr>
              <a:t>Білгород-Дністровський міськрайонний відділ</a:t>
            </a:r>
            <a:endParaRPr b="0" lang="uk-UA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2000" spc="-1" strike="noStrike">
                <a:solidFill>
                  <a:srgbClr val="ffff00"/>
                </a:solidFill>
                <a:latin typeface="Arial"/>
              </a:rPr>
              <a:t> </a:t>
            </a:r>
            <a:r>
              <a:rPr b="1" i="1" lang="uk-UA" sz="2000" spc="-1" strike="noStrike">
                <a:solidFill>
                  <a:srgbClr val="ffff00"/>
                </a:solidFill>
                <a:latin typeface="Arial"/>
              </a:rPr>
              <a:t>філії Державної установи «Центр пробації» </a:t>
            </a:r>
            <a:endParaRPr b="0" lang="uk-UA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2000" spc="-1" strike="noStrike">
                <a:solidFill>
                  <a:srgbClr val="ffff00"/>
                </a:solidFill>
                <a:latin typeface="Arial"/>
              </a:rPr>
              <a:t>в Одеській області </a:t>
            </a:r>
            <a:endParaRPr b="0" lang="uk-UA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2000" spc="-1" strike="noStrike">
                <a:solidFill>
                  <a:srgbClr val="ffff00"/>
                </a:solidFill>
                <a:latin typeface="Arial"/>
              </a:rPr>
              <a:t>67701 м. Білгород-Дністровський, вул. Тімірязєва, 21</a:t>
            </a:r>
            <a:endParaRPr b="0" lang="uk-UA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2000" spc="-1" strike="noStrike">
                <a:solidFill>
                  <a:srgbClr val="ffff00"/>
                </a:solidFill>
                <a:latin typeface="Arial"/>
              </a:rPr>
              <a:t>od12@probation.gov.ua</a:t>
            </a:r>
            <a:endParaRPr b="0" lang="uk-UA" sz="2000" spc="-1" strike="noStrike"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3" name="Рисунок 3" descr=""/>
          <p:cNvPicPr/>
          <p:nvPr/>
        </p:nvPicPr>
        <p:blipFill>
          <a:blip r:embed="rId1"/>
          <a:stretch/>
        </p:blipFill>
        <p:spPr>
          <a:xfrm>
            <a:off x="0" y="-53640"/>
            <a:ext cx="9143640" cy="691128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74" name="TextShape 2"/>
          <p:cNvSpPr txBox="1"/>
          <p:nvPr/>
        </p:nvSpPr>
        <p:spPr>
          <a:xfrm>
            <a:off x="951840" y="155160"/>
            <a:ext cx="7474320" cy="11037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90000"/>
              </a:lnSpc>
              <a:spcBef>
                <a:spcPts val="751"/>
              </a:spcBef>
            </a:pPr>
            <a:r>
              <a:rPr b="1" i="1" lang="uk-UA" sz="3200" spc="-1" strike="noStrike">
                <a:solidFill>
                  <a:srgbClr val="000000"/>
                </a:solidFill>
                <a:latin typeface="Bookman Old Style"/>
              </a:rPr>
              <a:t>Чисельність суб’єктів пробації за обліками</a:t>
            </a:r>
            <a:endParaRPr b="0" lang="uk-UA" sz="3200" spc="-1" strike="noStrike">
              <a:latin typeface="Arial"/>
            </a:endParaRPr>
          </a:p>
        </p:txBody>
      </p:sp>
      <p:pic>
        <p:nvPicPr>
          <p:cNvPr id="75" name="Рисунок 5" descr="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3019320" y="2172960"/>
            <a:ext cx="3310560" cy="251136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6" name="CustomShape 3"/>
          <p:cNvSpPr/>
          <p:nvPr/>
        </p:nvSpPr>
        <p:spPr>
          <a:xfrm>
            <a:off x="667800" y="1370880"/>
            <a:ext cx="1683000" cy="1278720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uk-UA" sz="1400" spc="-1" strike="noStrike">
                <a:solidFill>
                  <a:srgbClr val="0d0d0d"/>
                </a:solidFill>
                <a:latin typeface="Bookman Old Style"/>
              </a:rPr>
              <a:t>Пенітенціарна пробація -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uk-UA" sz="1400" spc="-1" strike="noStrike">
                <a:solidFill>
                  <a:srgbClr val="ff0000"/>
                </a:solidFill>
                <a:latin typeface="Bookman Old Style"/>
              </a:rPr>
              <a:t>8</a:t>
            </a: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 осіб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77" name="CustomShape 4"/>
          <p:cNvSpPr/>
          <p:nvPr/>
        </p:nvSpPr>
        <p:spPr>
          <a:xfrm>
            <a:off x="7068600" y="1388880"/>
            <a:ext cx="1608480" cy="1242360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Наглядова пробація –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uk-UA" sz="1400" spc="-1" strike="noStrike">
                <a:solidFill>
                  <a:srgbClr val="ff0000"/>
                </a:solidFill>
                <a:latin typeface="Bookman Old Style"/>
              </a:rPr>
              <a:t>149 </a:t>
            </a: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осіб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78" name="CustomShape 5"/>
          <p:cNvSpPr/>
          <p:nvPr/>
        </p:nvSpPr>
        <p:spPr>
          <a:xfrm>
            <a:off x="749520" y="4244400"/>
            <a:ext cx="1683000" cy="1465560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Досудова пробація –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uk-UA" sz="1400" spc="-1" strike="noStrike">
                <a:solidFill>
                  <a:srgbClr val="ff0000"/>
                </a:solidFill>
                <a:latin typeface="Bookman Old Style"/>
              </a:rPr>
              <a:t>1 </a:t>
            </a: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осіб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79" name="CustomShape 6"/>
          <p:cNvSpPr/>
          <p:nvPr/>
        </p:nvSpPr>
        <p:spPr>
          <a:xfrm>
            <a:off x="7068600" y="4244400"/>
            <a:ext cx="1608480" cy="1465560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Засуджених до штрафу - </a:t>
            </a:r>
            <a:r>
              <a:rPr b="1" lang="uk-UA" sz="1400" spc="-1" strike="noStrike">
                <a:solidFill>
                  <a:srgbClr val="ff0000"/>
                </a:solidFill>
                <a:latin typeface="Bookman Old Style"/>
              </a:rPr>
              <a:t>11</a:t>
            </a: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 особи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80" name="CustomShape 7"/>
          <p:cNvSpPr/>
          <p:nvPr/>
        </p:nvSpPr>
        <p:spPr>
          <a:xfrm>
            <a:off x="3737520" y="5136840"/>
            <a:ext cx="2058120" cy="1268640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Адміністративні стягнення –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uk-UA" sz="1400" spc="-1" strike="noStrike">
                <a:solidFill>
                  <a:srgbClr val="ff0000"/>
                </a:solidFill>
                <a:latin typeface="Bookman Old Style"/>
              </a:rPr>
              <a:t>9</a:t>
            </a: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 осіб</a:t>
            </a:r>
            <a:endParaRPr b="0" lang="uk-UA" sz="1400" spc="-1" strike="noStrike">
              <a:latin typeface="Arial"/>
            </a:endParaRPr>
          </a:p>
        </p:txBody>
      </p:sp>
      <p:pic>
        <p:nvPicPr>
          <p:cNvPr id="81" name="Picture 1" descr="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r:embed="rId5"/>
              </p:ext>
            </p:extLst>
          </p:nvPr>
        </p:nvPicPr>
        <p:blipFill>
          <a:blip r:embed="rId6"/>
        </p:blipFill>
        <p:spPr>
          <a:xfrm>
            <a:off x="4267080" y="3124080"/>
            <a:ext cx="609120" cy="609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3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91128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84" name="TextShape 2"/>
          <p:cNvSpPr txBox="1"/>
          <p:nvPr/>
        </p:nvSpPr>
        <p:spPr>
          <a:xfrm>
            <a:off x="1669320" y="155160"/>
            <a:ext cx="7474320" cy="6742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90000"/>
              </a:lnSpc>
              <a:spcBef>
                <a:spcPts val="751"/>
              </a:spcBef>
            </a:pPr>
            <a:r>
              <a:rPr b="1" i="1" lang="uk-UA" sz="3200" spc="-1" strike="noStrike">
                <a:solidFill>
                  <a:srgbClr val="000000"/>
                </a:solidFill>
                <a:latin typeface="Bookman Old Style"/>
              </a:rPr>
              <a:t>Досудова пробація</a:t>
            </a:r>
            <a:endParaRPr b="0" lang="uk-UA" sz="32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751"/>
              </a:spcBef>
            </a:pPr>
            <a:endParaRPr b="0" lang="uk-UA" sz="3200" spc="-1" strike="noStrike">
              <a:latin typeface="Arial"/>
            </a:endParaRPr>
          </a:p>
        </p:txBody>
      </p:sp>
      <p:sp>
        <p:nvSpPr>
          <p:cNvPr id="85" name="CustomShape 3"/>
          <p:cNvSpPr/>
          <p:nvPr/>
        </p:nvSpPr>
        <p:spPr>
          <a:xfrm>
            <a:off x="2402640" y="830160"/>
            <a:ext cx="4725720" cy="161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93000"/>
              </a:lnSpc>
            </a:pPr>
            <a:r>
              <a:rPr b="1" i="1" lang="uk-UA" sz="1800" spc="-1" strike="noStrike">
                <a:solidFill>
                  <a:srgbClr val="c00000"/>
                </a:solidFill>
                <a:latin typeface="Bookman Old Style"/>
              </a:rPr>
              <a:t>Протягом І кварталу 2020 року до уповноваженого органу з питань пробації надійшло 1 ухвала суду щодо складання досудової доповіді стосовно обвинуваченого:</a:t>
            </a:r>
            <a:endParaRPr b="0" lang="uk-UA" sz="1800" spc="-1" strike="noStrike">
              <a:latin typeface="Arial"/>
            </a:endParaRPr>
          </a:p>
        </p:txBody>
      </p:sp>
      <p:graphicFrame>
        <p:nvGraphicFramePr>
          <p:cNvPr id="86" name="Диаграмма 33"/>
          <p:cNvGraphicFramePr/>
          <p:nvPr/>
        </p:nvGraphicFramePr>
        <p:xfrm>
          <a:off x="-262800" y="2230560"/>
          <a:ext cx="4184640" cy="3009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7" name="CustomShape 4"/>
          <p:cNvSpPr/>
          <p:nvPr/>
        </p:nvSpPr>
        <p:spPr>
          <a:xfrm>
            <a:off x="3996000" y="2644560"/>
            <a:ext cx="618480" cy="236160"/>
          </a:xfrm>
          <a:prstGeom prst="rect">
            <a:avLst/>
          </a:prstGeom>
          <a:solidFill>
            <a:srgbClr val="ff0048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CustomShape 5"/>
          <p:cNvSpPr/>
          <p:nvPr/>
        </p:nvSpPr>
        <p:spPr>
          <a:xfrm>
            <a:off x="3981240" y="3211200"/>
            <a:ext cx="618480" cy="248400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6"/>
          <p:cNvSpPr/>
          <p:nvPr/>
        </p:nvSpPr>
        <p:spPr>
          <a:xfrm>
            <a:off x="3981240" y="3839760"/>
            <a:ext cx="618480" cy="18504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CustomShape 7"/>
          <p:cNvSpPr/>
          <p:nvPr/>
        </p:nvSpPr>
        <p:spPr>
          <a:xfrm>
            <a:off x="4688640" y="2584800"/>
            <a:ext cx="4571640" cy="48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Підготовлено досудових </a:t>
            </a:r>
            <a:endParaRPr b="0" lang="uk-UA" sz="14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доповідей – 1 особа;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91" name="CustomShape 8"/>
          <p:cNvSpPr/>
          <p:nvPr/>
        </p:nvSpPr>
        <p:spPr>
          <a:xfrm>
            <a:off x="4688640" y="3163680"/>
            <a:ext cx="4571640" cy="48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Підготовлено досудових доповідей за участю обвинуваченого – 1 особа;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92" name="CustomShape 9"/>
          <p:cNvSpPr/>
          <p:nvPr/>
        </p:nvSpPr>
        <p:spPr>
          <a:xfrm>
            <a:off x="4688640" y="3735720"/>
            <a:ext cx="4571640" cy="684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З висновком про можливість виправлення без позбавлення або обмеження волі на певний строк – 1 особа.</a:t>
            </a:r>
            <a:endParaRPr b="0" lang="uk-UA" sz="1400" spc="-1" strike="noStrike">
              <a:latin typeface="Arial"/>
            </a:endParaRPr>
          </a:p>
        </p:txBody>
      </p:sp>
      <p:pic>
        <p:nvPicPr>
          <p:cNvPr id="93" name="Рисунок 8" descr=""/>
          <p:cNvPicPr/>
          <p:nvPr/>
        </p:nvPicPr>
        <p:blipFill>
          <a:blip r:embed="rId3"/>
          <a:srcRect l="4409" t="1995" r="3062" b="4655"/>
          <a:stretch/>
        </p:blipFill>
        <p:spPr>
          <a:xfrm>
            <a:off x="7329240" y="618840"/>
            <a:ext cx="1589400" cy="180036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94" name="Рисунок 13" descr=""/>
          <p:cNvPicPr/>
          <p:nvPr/>
        </p:nvPicPr>
        <p:blipFill>
          <a:blip r:embed="rId4"/>
          <a:srcRect l="19346" t="5386" r="10318" b="11056"/>
          <a:stretch/>
        </p:blipFill>
        <p:spPr>
          <a:xfrm>
            <a:off x="3805200" y="4657320"/>
            <a:ext cx="1891800" cy="19836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95" name="Рисунок 14" descr=""/>
          <p:cNvPicPr/>
          <p:nvPr/>
        </p:nvPicPr>
        <p:blipFill>
          <a:blip r:embed="rId5"/>
          <a:srcRect l="5611" t="6232" r="3813" b="11708"/>
          <a:stretch/>
        </p:blipFill>
        <p:spPr>
          <a:xfrm>
            <a:off x="379800" y="210960"/>
            <a:ext cx="1941120" cy="175824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7" name="Рисунок 3" descr=""/>
          <p:cNvPicPr/>
          <p:nvPr/>
        </p:nvPicPr>
        <p:blipFill>
          <a:blip r:embed="rId1"/>
          <a:stretch/>
        </p:blipFill>
        <p:spPr>
          <a:xfrm>
            <a:off x="0" y="-7200"/>
            <a:ext cx="9143640" cy="685764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98" name="TextShape 2"/>
          <p:cNvSpPr txBox="1"/>
          <p:nvPr/>
        </p:nvSpPr>
        <p:spPr>
          <a:xfrm>
            <a:off x="2195640" y="198000"/>
            <a:ext cx="6228720" cy="101700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90000"/>
              </a:lnSpc>
              <a:spcBef>
                <a:spcPts val="751"/>
              </a:spcBef>
            </a:pPr>
            <a:r>
              <a:rPr b="1" i="1" lang="uk-UA" sz="3200" spc="-1" strike="noStrike">
                <a:solidFill>
                  <a:srgbClr val="000000"/>
                </a:solidFill>
                <a:latin typeface="Bookman Old Style"/>
              </a:rPr>
              <a:t>Пенітенціарна пробація</a:t>
            </a:r>
            <a:endParaRPr b="0" lang="uk-UA" sz="3200" spc="-1" strike="noStrike">
              <a:latin typeface="Arial"/>
            </a:endParaRPr>
          </a:p>
        </p:txBody>
      </p:sp>
      <p:sp>
        <p:nvSpPr>
          <p:cNvPr id="99" name="CustomShape 3"/>
          <p:cNvSpPr/>
          <p:nvPr/>
        </p:nvSpPr>
        <p:spPr>
          <a:xfrm>
            <a:off x="6386040" y="6008400"/>
            <a:ext cx="1405440" cy="160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0" name="CustomShape 4"/>
          <p:cNvSpPr/>
          <p:nvPr/>
        </p:nvSpPr>
        <p:spPr>
          <a:xfrm>
            <a:off x="2195640" y="1367640"/>
            <a:ext cx="772200" cy="32184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93000"/>
              </a:lnSpc>
            </a:pPr>
            <a:r>
              <a:rPr b="1" lang="uk-UA" sz="1640" spc="-1" strike="noStrike">
                <a:solidFill>
                  <a:srgbClr val="ffffff"/>
                </a:solidFill>
                <a:latin typeface="Arial"/>
              </a:rPr>
              <a:t>8</a:t>
            </a:r>
            <a:endParaRPr b="0" lang="uk-UA" sz="1640" spc="-1" strike="noStrike">
              <a:latin typeface="Arial"/>
            </a:endParaRPr>
          </a:p>
        </p:txBody>
      </p:sp>
      <p:sp>
        <p:nvSpPr>
          <p:cNvPr id="101" name="CustomShape 5"/>
          <p:cNvSpPr/>
          <p:nvPr/>
        </p:nvSpPr>
        <p:spPr>
          <a:xfrm>
            <a:off x="2396520" y="1353960"/>
            <a:ext cx="4943520" cy="24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93000"/>
              </a:lnSpc>
            </a:pPr>
            <a:r>
              <a:rPr b="1" lang="uk-UA" sz="1090" spc="-1" strike="noStrike">
                <a:solidFill>
                  <a:srgbClr val="000000"/>
                </a:solidFill>
                <a:latin typeface="Calibri"/>
                <a:ea typeface="Arial Unicode MS"/>
              </a:rPr>
              <a:t>ОТРИМАНО ЗАПИТІВ ВІД УСТАНОВ ВИКОНАННЯ ПОКАРАНЬ</a:t>
            </a:r>
            <a:endParaRPr b="0" lang="uk-UA" sz="1090" spc="-1" strike="noStrike">
              <a:latin typeface="Arial"/>
            </a:endParaRPr>
          </a:p>
        </p:txBody>
      </p:sp>
      <p:sp>
        <p:nvSpPr>
          <p:cNvPr id="102" name="CustomShape 6"/>
          <p:cNvSpPr/>
          <p:nvPr/>
        </p:nvSpPr>
        <p:spPr>
          <a:xfrm>
            <a:off x="1186200" y="1823760"/>
            <a:ext cx="869400" cy="270000"/>
          </a:xfrm>
          <a:prstGeom prst="flowChartProcess">
            <a:avLst/>
          </a:prstGeom>
          <a:solidFill>
            <a:srgbClr val="92d05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93000"/>
              </a:lnSpc>
            </a:pPr>
            <a:r>
              <a:rPr b="1" lang="uk-UA" sz="1270" spc="-1" strike="noStrike">
                <a:solidFill>
                  <a:srgbClr val="ffffff"/>
                </a:solidFill>
                <a:latin typeface="Arial"/>
              </a:rPr>
              <a:t>4</a:t>
            </a:r>
            <a:endParaRPr b="0" lang="uk-UA" sz="1270" spc="-1" strike="noStrike">
              <a:latin typeface="Arial"/>
            </a:endParaRPr>
          </a:p>
        </p:txBody>
      </p:sp>
      <p:sp>
        <p:nvSpPr>
          <p:cNvPr id="103" name="CustomShape 7"/>
          <p:cNvSpPr/>
          <p:nvPr/>
        </p:nvSpPr>
        <p:spPr>
          <a:xfrm>
            <a:off x="1198440" y="2055600"/>
            <a:ext cx="888120" cy="27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93000"/>
              </a:lnSpc>
            </a:pPr>
            <a:r>
              <a:rPr b="1" lang="uk-UA" sz="1270" spc="-1" strike="noStrike">
                <a:solidFill>
                  <a:srgbClr val="ffffff"/>
                </a:solidFill>
                <a:latin typeface="Arial"/>
              </a:rPr>
              <a:t>(100%)</a:t>
            </a:r>
            <a:endParaRPr b="0" lang="uk-UA" sz="1270" spc="-1" strike="noStrike">
              <a:latin typeface="Arial"/>
            </a:endParaRPr>
          </a:p>
        </p:txBody>
      </p:sp>
      <p:sp>
        <p:nvSpPr>
          <p:cNvPr id="104" name="CustomShape 8"/>
          <p:cNvSpPr/>
          <p:nvPr/>
        </p:nvSpPr>
        <p:spPr>
          <a:xfrm>
            <a:off x="2108160" y="1744200"/>
            <a:ext cx="1820160" cy="70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93000"/>
              </a:lnSpc>
            </a:pPr>
            <a:r>
              <a:rPr b="1" lang="uk-UA" sz="1090" spc="-1" strike="noStrike">
                <a:solidFill>
                  <a:srgbClr val="000000"/>
                </a:solidFill>
                <a:latin typeface="Calibri"/>
              </a:rPr>
              <a:t>надіслано запитів щодо </a:t>
            </a:r>
            <a:endParaRPr b="0" lang="uk-UA" sz="1090" spc="-1" strike="noStrike">
              <a:latin typeface="Arial"/>
            </a:endParaRPr>
          </a:p>
          <a:p>
            <a:pPr algn="ctr">
              <a:lnSpc>
                <a:spcPct val="93000"/>
              </a:lnSpc>
            </a:pPr>
            <a:r>
              <a:rPr b="1" lang="uk-UA" sz="1090" spc="-1" strike="noStrike">
                <a:solidFill>
                  <a:srgbClr val="000000"/>
                </a:solidFill>
                <a:latin typeface="Calibri"/>
              </a:rPr>
              <a:t>можливості проживання</a:t>
            </a:r>
            <a:endParaRPr b="0" lang="uk-UA" sz="1090" spc="-1" strike="noStrike">
              <a:latin typeface="Arial"/>
            </a:endParaRPr>
          </a:p>
        </p:txBody>
      </p:sp>
      <p:sp>
        <p:nvSpPr>
          <p:cNvPr id="105" name="CustomShape 9"/>
          <p:cNvSpPr/>
          <p:nvPr/>
        </p:nvSpPr>
        <p:spPr>
          <a:xfrm>
            <a:off x="1800720" y="2171880"/>
            <a:ext cx="2846520" cy="24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93000"/>
              </a:lnSpc>
            </a:pPr>
            <a:r>
              <a:rPr b="1" lang="uk-UA" sz="1090" spc="-1" strike="noStrike">
                <a:solidFill>
                  <a:srgbClr val="000000"/>
                </a:solidFill>
                <a:latin typeface="Calibri"/>
              </a:rPr>
              <a:t>отримано позитивних відповідей</a:t>
            </a:r>
            <a:endParaRPr b="0" lang="uk-UA" sz="1090" spc="-1" strike="noStrike">
              <a:latin typeface="Arial"/>
            </a:endParaRPr>
          </a:p>
        </p:txBody>
      </p:sp>
      <p:sp>
        <p:nvSpPr>
          <p:cNvPr id="106" name="CustomShape 10"/>
          <p:cNvSpPr/>
          <p:nvPr/>
        </p:nvSpPr>
        <p:spPr>
          <a:xfrm>
            <a:off x="3602160" y="2490120"/>
            <a:ext cx="816120" cy="261000"/>
          </a:xfrm>
          <a:prstGeom prst="flowChartProcess">
            <a:avLst/>
          </a:prstGeom>
          <a:solidFill>
            <a:srgbClr val="92d05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93000"/>
              </a:lnSpc>
            </a:pPr>
            <a:r>
              <a:rPr b="1" lang="uk-UA" sz="1270" spc="-1" strike="noStrike">
                <a:solidFill>
                  <a:srgbClr val="ffffff"/>
                </a:solidFill>
                <a:latin typeface="Arial"/>
              </a:rPr>
              <a:t>3</a:t>
            </a:r>
            <a:endParaRPr b="0" lang="uk-UA" sz="1270" spc="-1" strike="noStrike">
              <a:latin typeface="Arial"/>
            </a:endParaRPr>
          </a:p>
        </p:txBody>
      </p:sp>
      <p:sp>
        <p:nvSpPr>
          <p:cNvPr id="107" name="CustomShape 11"/>
          <p:cNvSpPr/>
          <p:nvPr/>
        </p:nvSpPr>
        <p:spPr>
          <a:xfrm>
            <a:off x="3602160" y="2728440"/>
            <a:ext cx="816120" cy="261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93000"/>
              </a:lnSpc>
            </a:pPr>
            <a:r>
              <a:rPr b="1" lang="uk-UA" sz="1270" spc="-1" strike="noStrike">
                <a:solidFill>
                  <a:srgbClr val="ffffff"/>
                </a:solidFill>
                <a:latin typeface="Arial"/>
              </a:rPr>
              <a:t>(100%)</a:t>
            </a:r>
            <a:endParaRPr b="0" lang="uk-UA" sz="1270" spc="-1" strike="noStrike">
              <a:latin typeface="Arial"/>
            </a:endParaRPr>
          </a:p>
        </p:txBody>
      </p:sp>
      <p:sp>
        <p:nvSpPr>
          <p:cNvPr id="108" name="CustomShape 12"/>
          <p:cNvSpPr/>
          <p:nvPr/>
        </p:nvSpPr>
        <p:spPr>
          <a:xfrm>
            <a:off x="4418640" y="2471760"/>
            <a:ext cx="2153880" cy="552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lang="uk-UA" sz="1090" spc="-1" strike="noStrike">
                <a:solidFill>
                  <a:srgbClr val="000000"/>
                </a:solidFill>
                <a:latin typeface="Calibri"/>
              </a:rPr>
              <a:t>надіслано запитів щодо </a:t>
            </a:r>
            <a:endParaRPr b="0" lang="uk-UA" sz="1090" spc="-1" strike="noStrike">
              <a:latin typeface="Arial"/>
            </a:endParaRPr>
          </a:p>
          <a:p>
            <a:pPr>
              <a:lnSpc>
                <a:spcPct val="93000"/>
              </a:lnSpc>
            </a:pPr>
            <a:r>
              <a:rPr b="1" lang="uk-UA" sz="1090" spc="-1" strike="noStrike">
                <a:solidFill>
                  <a:srgbClr val="000000"/>
                </a:solidFill>
                <a:latin typeface="Calibri"/>
              </a:rPr>
              <a:t>можливості працевлаштування</a:t>
            </a:r>
            <a:endParaRPr b="0" lang="uk-UA" sz="1090" spc="-1" strike="noStrike">
              <a:latin typeface="Arial"/>
            </a:endParaRPr>
          </a:p>
        </p:txBody>
      </p:sp>
      <p:sp>
        <p:nvSpPr>
          <p:cNvPr id="109" name="CustomShape 13"/>
          <p:cNvSpPr/>
          <p:nvPr/>
        </p:nvSpPr>
        <p:spPr>
          <a:xfrm>
            <a:off x="4418640" y="2884320"/>
            <a:ext cx="2261880" cy="398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93000"/>
              </a:lnSpc>
            </a:pPr>
            <a:r>
              <a:rPr b="1" lang="uk-UA" sz="1090" spc="-1" strike="noStrike">
                <a:solidFill>
                  <a:srgbClr val="000000"/>
                </a:solidFill>
                <a:latin typeface="Calibri"/>
              </a:rPr>
              <a:t>отримано позитивних відповідей</a:t>
            </a:r>
            <a:endParaRPr b="0" lang="uk-UA" sz="1090" spc="-1" strike="noStrike">
              <a:latin typeface="Arial"/>
            </a:endParaRPr>
          </a:p>
        </p:txBody>
      </p:sp>
      <p:sp>
        <p:nvSpPr>
          <p:cNvPr id="110" name="CustomShape 14"/>
          <p:cNvSpPr/>
          <p:nvPr/>
        </p:nvSpPr>
        <p:spPr>
          <a:xfrm>
            <a:off x="4865760" y="1774080"/>
            <a:ext cx="816120" cy="261000"/>
          </a:xfrm>
          <a:prstGeom prst="flowChartProcess">
            <a:avLst/>
          </a:prstGeom>
          <a:solidFill>
            <a:srgbClr val="92d05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93000"/>
              </a:lnSpc>
            </a:pPr>
            <a:r>
              <a:rPr b="1" lang="uk-UA" sz="1270" spc="-1" strike="noStrike">
                <a:solidFill>
                  <a:srgbClr val="ffffff"/>
                </a:solidFill>
                <a:latin typeface="Arial"/>
              </a:rPr>
              <a:t>1</a:t>
            </a:r>
            <a:endParaRPr b="0" lang="uk-UA" sz="1270" spc="-1" strike="noStrike">
              <a:latin typeface="Arial"/>
            </a:endParaRPr>
          </a:p>
        </p:txBody>
      </p:sp>
      <p:sp>
        <p:nvSpPr>
          <p:cNvPr id="111" name="CustomShape 15"/>
          <p:cNvSpPr/>
          <p:nvPr/>
        </p:nvSpPr>
        <p:spPr>
          <a:xfrm>
            <a:off x="4878360" y="2028240"/>
            <a:ext cx="816120" cy="261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93000"/>
              </a:lnSpc>
            </a:pPr>
            <a:r>
              <a:rPr b="1" lang="uk-UA" sz="1270" spc="-1" strike="noStrike">
                <a:solidFill>
                  <a:srgbClr val="ffffff"/>
                </a:solidFill>
                <a:latin typeface="Arial"/>
              </a:rPr>
              <a:t>(100%)</a:t>
            </a:r>
            <a:endParaRPr b="0" lang="uk-UA" sz="1270" spc="-1" strike="noStrike">
              <a:latin typeface="Arial"/>
            </a:endParaRPr>
          </a:p>
        </p:txBody>
      </p:sp>
      <p:sp>
        <p:nvSpPr>
          <p:cNvPr id="112" name="CustomShape 16"/>
          <p:cNvSpPr/>
          <p:nvPr/>
        </p:nvSpPr>
        <p:spPr>
          <a:xfrm>
            <a:off x="5681880" y="1681200"/>
            <a:ext cx="2601720" cy="552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lang="uk-UA" sz="1090" spc="-1" strike="noStrike">
                <a:solidFill>
                  <a:srgbClr val="000000"/>
                </a:solidFill>
                <a:latin typeface="Calibri"/>
              </a:rPr>
              <a:t>надіслано запитів щодо </a:t>
            </a:r>
            <a:endParaRPr b="0" lang="uk-UA" sz="1090" spc="-1" strike="noStrike">
              <a:latin typeface="Arial"/>
            </a:endParaRPr>
          </a:p>
          <a:p>
            <a:pPr>
              <a:lnSpc>
                <a:spcPct val="93000"/>
              </a:lnSpc>
            </a:pPr>
            <a:r>
              <a:rPr b="1" lang="uk-UA" sz="1090" spc="-1" strike="noStrike">
                <a:solidFill>
                  <a:srgbClr val="000000"/>
                </a:solidFill>
                <a:latin typeface="Calibri"/>
              </a:rPr>
              <a:t>соціального патронажу осіб до 35 років</a:t>
            </a:r>
            <a:endParaRPr b="0" lang="uk-UA" sz="1090" spc="-1" strike="noStrike">
              <a:latin typeface="Arial"/>
            </a:endParaRPr>
          </a:p>
        </p:txBody>
      </p:sp>
      <p:sp>
        <p:nvSpPr>
          <p:cNvPr id="113" name="Line 17"/>
          <p:cNvSpPr/>
          <p:nvPr/>
        </p:nvSpPr>
        <p:spPr>
          <a:xfrm>
            <a:off x="4572000" y="2841480"/>
            <a:ext cx="1880280" cy="36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4" name="Line 18"/>
          <p:cNvSpPr/>
          <p:nvPr/>
        </p:nvSpPr>
        <p:spPr>
          <a:xfrm>
            <a:off x="2292120" y="2171520"/>
            <a:ext cx="2019240" cy="36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Line 19"/>
          <p:cNvSpPr/>
          <p:nvPr/>
        </p:nvSpPr>
        <p:spPr>
          <a:xfrm>
            <a:off x="5851080" y="2072160"/>
            <a:ext cx="2432520" cy="900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6" name="CustomShape 20"/>
          <p:cNvSpPr/>
          <p:nvPr/>
        </p:nvSpPr>
        <p:spPr>
          <a:xfrm>
            <a:off x="5387400" y="2081160"/>
            <a:ext cx="2846520" cy="24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93000"/>
              </a:lnSpc>
            </a:pPr>
            <a:r>
              <a:rPr b="1" lang="uk-UA" sz="1090" spc="-1" strike="noStrike">
                <a:solidFill>
                  <a:srgbClr val="000000"/>
                </a:solidFill>
                <a:latin typeface="Calibri"/>
              </a:rPr>
              <a:t>отримано позитивних відповідей</a:t>
            </a:r>
            <a:endParaRPr b="0" lang="uk-UA" sz="1090" spc="-1" strike="noStrike">
              <a:latin typeface="Arial"/>
            </a:endParaRPr>
          </a:p>
        </p:txBody>
      </p:sp>
      <p:sp>
        <p:nvSpPr>
          <p:cNvPr id="117" name="CustomShape 21"/>
          <p:cNvSpPr/>
          <p:nvPr/>
        </p:nvSpPr>
        <p:spPr>
          <a:xfrm>
            <a:off x="274320" y="5504760"/>
            <a:ext cx="6822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uk-UA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uk-UA" sz="1800" spc="-1" strike="noStrike">
              <a:latin typeface="Arial"/>
            </a:endParaRPr>
          </a:p>
        </p:txBody>
      </p:sp>
      <p:pic>
        <p:nvPicPr>
          <p:cNvPr id="118" name="Рисунок 7" descr="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2767" t="2839" r="11540" b="5863"/>
          <a:stretch/>
        </p:blipFill>
        <p:spPr>
          <a:xfrm>
            <a:off x="214560" y="78120"/>
            <a:ext cx="1627920" cy="161172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19" name="Рисунок 10" descr=""/>
          <p:cNvPicPr/>
          <p:nvPr/>
        </p:nvPicPr>
        <p:blipFill>
          <a:blip r:embed="rId4"/>
          <a:stretch/>
        </p:blipFill>
        <p:spPr>
          <a:xfrm>
            <a:off x="1842840" y="3256200"/>
            <a:ext cx="4924080" cy="2912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0" name="CustomShape 22"/>
          <p:cNvSpPr/>
          <p:nvPr/>
        </p:nvSpPr>
        <p:spPr>
          <a:xfrm>
            <a:off x="2195640" y="6263640"/>
            <a:ext cx="4989600" cy="316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i="1" lang="uk-UA" sz="1600" spc="-1" strike="noStrike">
                <a:solidFill>
                  <a:srgbClr val="c00000"/>
                </a:solidFill>
                <a:latin typeface="Bookman Old Style"/>
              </a:rPr>
              <a:t>Зустріч із членом родини засудженого</a:t>
            </a:r>
            <a:endParaRPr b="0" lang="uk-UA" sz="1600" spc="-1" strike="noStrike"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2" name="Рисунок 3" descr=""/>
          <p:cNvPicPr/>
          <p:nvPr/>
        </p:nvPicPr>
        <p:blipFill>
          <a:blip r:embed="rId1"/>
          <a:stretch/>
        </p:blipFill>
        <p:spPr>
          <a:xfrm>
            <a:off x="-13320" y="0"/>
            <a:ext cx="9143640" cy="691128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23" name="TextShape 2"/>
          <p:cNvSpPr txBox="1"/>
          <p:nvPr/>
        </p:nvSpPr>
        <p:spPr>
          <a:xfrm>
            <a:off x="951840" y="155160"/>
            <a:ext cx="4857840" cy="6249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90000"/>
              </a:lnSpc>
              <a:spcBef>
                <a:spcPts val="751"/>
              </a:spcBef>
            </a:pPr>
            <a:r>
              <a:rPr b="1" i="1" lang="uk-UA" sz="3200" spc="-1" strike="noStrike">
                <a:solidFill>
                  <a:srgbClr val="000000"/>
                </a:solidFill>
                <a:latin typeface="Bookman Old Style"/>
              </a:rPr>
              <a:t>Наглядова пробація</a:t>
            </a:r>
            <a:endParaRPr b="0" lang="uk-UA" sz="3200" spc="-1" strike="noStrike">
              <a:latin typeface="Arial"/>
            </a:endParaRPr>
          </a:p>
        </p:txBody>
      </p:sp>
      <p:pic>
        <p:nvPicPr>
          <p:cNvPr id="124" name="Рисунок 10" descr=""/>
          <p:cNvPicPr/>
          <p:nvPr/>
        </p:nvPicPr>
        <p:blipFill>
          <a:blip r:embed="rId2"/>
          <a:srcRect l="3735" t="0" r="2672" b="0"/>
          <a:stretch/>
        </p:blipFill>
        <p:spPr>
          <a:xfrm>
            <a:off x="6330600" y="155160"/>
            <a:ext cx="2531880" cy="176904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25" name="CustomShape 3"/>
          <p:cNvSpPr/>
          <p:nvPr/>
        </p:nvSpPr>
        <p:spPr>
          <a:xfrm>
            <a:off x="5263560" y="2152440"/>
            <a:ext cx="456840" cy="196560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6" name="CustomShape 4"/>
          <p:cNvSpPr/>
          <p:nvPr/>
        </p:nvSpPr>
        <p:spPr>
          <a:xfrm>
            <a:off x="705600" y="655200"/>
            <a:ext cx="5115960" cy="118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800" spc="-1" strike="noStrike">
                <a:solidFill>
                  <a:srgbClr val="c00000"/>
                </a:solidFill>
                <a:latin typeface="Bookman Old Style"/>
              </a:rPr>
              <a:t>Кількість засуджених, які перебували на обліку в відділі пробації протягом І кварталу 2020 р. – 160 осіб </a:t>
            </a:r>
            <a:endParaRPr b="0" lang="uk-UA" sz="1800" spc="-1" strike="noStrike">
              <a:latin typeface="Arial"/>
            </a:endParaRPr>
          </a:p>
        </p:txBody>
      </p:sp>
      <p:graphicFrame>
        <p:nvGraphicFramePr>
          <p:cNvPr id="127" name="Диаграмма 24"/>
          <p:cNvGraphicFramePr/>
          <p:nvPr/>
        </p:nvGraphicFramePr>
        <p:xfrm>
          <a:off x="-835920" y="702720"/>
          <a:ext cx="2017440" cy="1180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8" name="CustomShape 5"/>
          <p:cNvSpPr/>
          <p:nvPr/>
        </p:nvSpPr>
        <p:spPr>
          <a:xfrm>
            <a:off x="5713200" y="2104200"/>
            <a:ext cx="3311640" cy="684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just"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Звільнені від відбування </a:t>
            </a:r>
            <a:endParaRPr b="0" lang="uk-UA" sz="1400" spc="-1" strike="noStrike">
              <a:latin typeface="Arial"/>
            </a:endParaRPr>
          </a:p>
          <a:p>
            <a:pPr algn="just"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покарання з випробуванням – </a:t>
            </a:r>
            <a:endParaRPr b="0" lang="uk-UA" sz="1400" spc="-1" strike="noStrike">
              <a:latin typeface="Arial"/>
            </a:endParaRPr>
          </a:p>
          <a:p>
            <a:pPr algn="just"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141 особа;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29" name="CustomShape 6"/>
          <p:cNvSpPr/>
          <p:nvPr/>
        </p:nvSpPr>
        <p:spPr>
          <a:xfrm>
            <a:off x="5263560" y="2824920"/>
            <a:ext cx="456840" cy="255240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CustomShape 7"/>
          <p:cNvSpPr/>
          <p:nvPr/>
        </p:nvSpPr>
        <p:spPr>
          <a:xfrm>
            <a:off x="5810040" y="2751480"/>
            <a:ext cx="4571640" cy="48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Засуджені до покарання у виді</a:t>
            </a:r>
            <a:endParaRPr b="0" lang="uk-UA" sz="14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штрафу – 11 осіб;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31" name="CustomShape 8"/>
          <p:cNvSpPr/>
          <p:nvPr/>
        </p:nvSpPr>
        <p:spPr>
          <a:xfrm>
            <a:off x="5277600" y="3344040"/>
            <a:ext cx="456840" cy="203040"/>
          </a:xfrm>
          <a:prstGeom prst="rect">
            <a:avLst/>
          </a:prstGeom>
          <a:solidFill>
            <a:srgbClr val="00b05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2" name="CustomShape 9"/>
          <p:cNvSpPr/>
          <p:nvPr/>
        </p:nvSpPr>
        <p:spPr>
          <a:xfrm>
            <a:off x="5796000" y="3205800"/>
            <a:ext cx="4571640" cy="48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Засуджені у виді громадських</a:t>
            </a:r>
            <a:endParaRPr b="0" lang="uk-UA" sz="14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 </a:t>
            </a: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робіт – 3 особи;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33" name="CustomShape 10"/>
          <p:cNvSpPr/>
          <p:nvPr/>
        </p:nvSpPr>
        <p:spPr>
          <a:xfrm>
            <a:off x="5279400" y="3805200"/>
            <a:ext cx="425520" cy="201240"/>
          </a:xfrm>
          <a:prstGeom prst="rect">
            <a:avLst/>
          </a:prstGeom>
          <a:solidFill>
            <a:srgbClr val="7030a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4" name="CustomShape 11"/>
          <p:cNvSpPr/>
          <p:nvPr/>
        </p:nvSpPr>
        <p:spPr>
          <a:xfrm>
            <a:off x="5821920" y="3675960"/>
            <a:ext cx="3151800" cy="136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Засуджені у виді позбавлення </a:t>
            </a:r>
            <a:endParaRPr b="0" lang="uk-UA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права обіймати певні посади </a:t>
            </a:r>
            <a:endParaRPr b="0" lang="uk-UA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або займатися певною </a:t>
            </a:r>
            <a:endParaRPr b="0" lang="uk-UA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діяльність – 5 осіб;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35" name="CustomShape 12"/>
          <p:cNvSpPr/>
          <p:nvPr/>
        </p:nvSpPr>
        <p:spPr>
          <a:xfrm>
            <a:off x="5326560" y="4629240"/>
            <a:ext cx="425520" cy="218520"/>
          </a:xfrm>
          <a:prstGeom prst="rect">
            <a:avLst/>
          </a:prstGeom>
          <a:solidFill>
            <a:srgbClr val="00b0f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6" name="CustomShape 13"/>
          <p:cNvSpPr/>
          <p:nvPr/>
        </p:nvSpPr>
        <p:spPr>
          <a:xfrm>
            <a:off x="5752440" y="4575600"/>
            <a:ext cx="457164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Засуджені до покарання у виді </a:t>
            </a:r>
            <a:endParaRPr b="0" lang="uk-UA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виправних робіт – 0 осіб.</a:t>
            </a:r>
            <a:endParaRPr b="0" lang="uk-UA" sz="1400" spc="-1" strike="noStrike">
              <a:latin typeface="Arial"/>
            </a:endParaRPr>
          </a:p>
        </p:txBody>
      </p:sp>
      <p:pic>
        <p:nvPicPr>
          <p:cNvPr id="137" name="Рисунок 44" descr=""/>
          <p:cNvPicPr/>
          <p:nvPr/>
        </p:nvPicPr>
        <p:blipFill>
          <a:blip r:embed="rId4"/>
          <a:stretch/>
        </p:blipFill>
        <p:spPr>
          <a:xfrm>
            <a:off x="1282680" y="5427000"/>
            <a:ext cx="5858280" cy="5760"/>
          </a:xfrm>
          <a:prstGeom prst="rect">
            <a:avLst/>
          </a:prstGeom>
          <a:ln>
            <a:noFill/>
          </a:ln>
        </p:spPr>
      </p:pic>
      <p:pic>
        <p:nvPicPr>
          <p:cNvPr id="138" name="Рисунок 46" descr=""/>
          <p:cNvPicPr/>
          <p:nvPr/>
        </p:nvPicPr>
        <p:blipFill>
          <a:blip r:embed="rId5"/>
          <a:stretch/>
        </p:blipFill>
        <p:spPr>
          <a:xfrm>
            <a:off x="1723320" y="5470200"/>
            <a:ext cx="5858280" cy="45360"/>
          </a:xfrm>
          <a:prstGeom prst="rect">
            <a:avLst/>
          </a:prstGeom>
          <a:ln>
            <a:noFill/>
          </a:ln>
        </p:spPr>
      </p:pic>
      <p:pic>
        <p:nvPicPr>
          <p:cNvPr id="139" name="Рисунок 50" descr=""/>
          <p:cNvPicPr/>
          <p:nvPr/>
        </p:nvPicPr>
        <p:blipFill>
          <a:blip r:embed="rId6"/>
          <a:stretch/>
        </p:blipFill>
        <p:spPr>
          <a:xfrm>
            <a:off x="6059520" y="5813280"/>
            <a:ext cx="920160" cy="340920"/>
          </a:xfrm>
          <a:prstGeom prst="rect">
            <a:avLst/>
          </a:prstGeom>
          <a:ln>
            <a:noFill/>
          </a:ln>
        </p:spPr>
      </p:pic>
      <p:pic>
        <p:nvPicPr>
          <p:cNvPr id="140" name="Рисунок 51" descr=""/>
          <p:cNvPicPr/>
          <p:nvPr/>
        </p:nvPicPr>
        <p:blipFill>
          <a:blip r:embed="rId7"/>
          <a:stretch/>
        </p:blipFill>
        <p:spPr>
          <a:xfrm>
            <a:off x="6980040" y="5813280"/>
            <a:ext cx="920160" cy="334800"/>
          </a:xfrm>
          <a:prstGeom prst="rect">
            <a:avLst/>
          </a:prstGeom>
          <a:ln>
            <a:noFill/>
          </a:ln>
        </p:spPr>
      </p:pic>
      <p:sp>
        <p:nvSpPr>
          <p:cNvPr id="141" name="CustomShape 14"/>
          <p:cNvSpPr/>
          <p:nvPr/>
        </p:nvSpPr>
        <p:spPr>
          <a:xfrm>
            <a:off x="164520" y="6153840"/>
            <a:ext cx="2552040" cy="684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Засуджених за ухилення від відбування покарання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42" name="CustomShape 15"/>
          <p:cNvSpPr/>
          <p:nvPr/>
        </p:nvSpPr>
        <p:spPr>
          <a:xfrm>
            <a:off x="2729880" y="6147720"/>
            <a:ext cx="2694240" cy="88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Скасовано звільнення від відбування покарання з випробуванням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43" name="CustomShape 16"/>
          <p:cNvSpPr/>
          <p:nvPr/>
        </p:nvSpPr>
        <p:spPr>
          <a:xfrm>
            <a:off x="5650560" y="6141600"/>
            <a:ext cx="3526560" cy="88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Засуджених, яким повідомлено </a:t>
            </a:r>
            <a:endParaRPr b="0" lang="uk-UA" sz="14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Bookman Old Style"/>
              </a:rPr>
              <a:t>про підозру у вчиненні нового кримінального правопорушення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44" name="CustomShape 17"/>
          <p:cNvSpPr/>
          <p:nvPr/>
        </p:nvSpPr>
        <p:spPr>
          <a:xfrm>
            <a:off x="3285000" y="5878080"/>
            <a:ext cx="785520" cy="24048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uk-UA" sz="1800" spc="-1" strike="noStrike">
                <a:solidFill>
                  <a:srgbClr val="ffffff"/>
                </a:solidFill>
                <a:latin typeface="Calibri"/>
              </a:rPr>
              <a:t>2</a:t>
            </a:r>
            <a:endParaRPr b="0" lang="uk-UA" sz="1800" spc="-1" strike="noStrike">
              <a:latin typeface="Arial"/>
            </a:endParaRPr>
          </a:p>
        </p:txBody>
      </p:sp>
      <p:sp>
        <p:nvSpPr>
          <p:cNvPr id="145" name="CustomShape 18"/>
          <p:cNvSpPr/>
          <p:nvPr/>
        </p:nvSpPr>
        <p:spPr>
          <a:xfrm>
            <a:off x="4053960" y="5863680"/>
            <a:ext cx="841320" cy="239760"/>
          </a:xfrm>
          <a:prstGeom prst="rect">
            <a:avLst/>
          </a:prstGeom>
          <a:solidFill>
            <a:srgbClr val="00b0f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uk-UA" sz="1800" spc="-1" strike="noStrike">
                <a:solidFill>
                  <a:srgbClr val="ffffff"/>
                </a:solidFill>
                <a:latin typeface="Calibri"/>
              </a:rPr>
              <a:t>1,5%</a:t>
            </a:r>
            <a:endParaRPr b="0" lang="uk-UA" sz="1800" spc="-1" strike="noStrike">
              <a:latin typeface="Arial"/>
            </a:endParaRPr>
          </a:p>
        </p:txBody>
      </p:sp>
      <p:graphicFrame>
        <p:nvGraphicFramePr>
          <p:cNvPr id="146" name="Диаграмма 15"/>
          <p:cNvGraphicFramePr/>
          <p:nvPr/>
        </p:nvGraphicFramePr>
        <p:xfrm>
          <a:off x="-319680" y="1529640"/>
          <a:ext cx="5314680" cy="3521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47" name="CustomShape 19"/>
          <p:cNvSpPr/>
          <p:nvPr/>
        </p:nvSpPr>
        <p:spPr>
          <a:xfrm>
            <a:off x="3268080" y="5878080"/>
            <a:ext cx="785520" cy="24048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uk-UA" sz="1800" spc="-1" strike="noStrike">
                <a:solidFill>
                  <a:srgbClr val="ffffff"/>
                </a:solidFill>
                <a:latin typeface="Calibri"/>
              </a:rPr>
              <a:t>2</a:t>
            </a:r>
            <a:endParaRPr b="0" lang="uk-UA" sz="1800" spc="-1" strike="noStrike">
              <a:latin typeface="Arial"/>
            </a:endParaRPr>
          </a:p>
        </p:txBody>
      </p:sp>
      <p:sp>
        <p:nvSpPr>
          <p:cNvPr id="148" name="CustomShape 20"/>
          <p:cNvSpPr/>
          <p:nvPr/>
        </p:nvSpPr>
        <p:spPr>
          <a:xfrm>
            <a:off x="337680" y="5866200"/>
            <a:ext cx="760680" cy="2304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uk-UA" sz="1800" spc="-1" strike="noStrike">
                <a:solidFill>
                  <a:srgbClr val="ffffff"/>
                </a:solidFill>
                <a:latin typeface="Calibri"/>
              </a:rPr>
              <a:t>2</a:t>
            </a:r>
            <a:endParaRPr b="0" lang="uk-UA" sz="1800" spc="-1" strike="noStrike">
              <a:latin typeface="Arial"/>
            </a:endParaRPr>
          </a:p>
        </p:txBody>
      </p:sp>
      <p:pic>
        <p:nvPicPr>
          <p:cNvPr id="149" name="Рисунок 9" descr=""/>
          <p:cNvPicPr/>
          <p:nvPr/>
        </p:nvPicPr>
        <p:blipFill>
          <a:blip r:embed="rId9"/>
          <a:stretch/>
        </p:blipFill>
        <p:spPr>
          <a:xfrm>
            <a:off x="1098720" y="5764680"/>
            <a:ext cx="833040" cy="479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1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52" name="CustomShape 2"/>
          <p:cNvSpPr/>
          <p:nvPr/>
        </p:nvSpPr>
        <p:spPr>
          <a:xfrm>
            <a:off x="672120" y="197640"/>
            <a:ext cx="674820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400" spc="-1" strike="noStrike">
                <a:solidFill>
                  <a:srgbClr val="c00000"/>
                </a:solidFill>
                <a:latin typeface="Bookman Old Style"/>
              </a:rPr>
              <a:t>Реалізація пробаційних програм</a:t>
            </a:r>
            <a:endParaRPr b="0" lang="uk-UA" sz="2400" spc="-1" strike="noStrike">
              <a:latin typeface="Arial"/>
            </a:endParaRPr>
          </a:p>
        </p:txBody>
      </p:sp>
      <p:sp>
        <p:nvSpPr>
          <p:cNvPr id="153" name="CustomShape 3"/>
          <p:cNvSpPr/>
          <p:nvPr/>
        </p:nvSpPr>
        <p:spPr>
          <a:xfrm>
            <a:off x="2073600" y="1635480"/>
            <a:ext cx="5717880" cy="901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CustomShape 4"/>
          <p:cNvSpPr/>
          <p:nvPr/>
        </p:nvSpPr>
        <p:spPr>
          <a:xfrm>
            <a:off x="2135160" y="2076480"/>
            <a:ext cx="5691960" cy="82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600" spc="-1" strike="noStrike">
                <a:solidFill>
                  <a:srgbClr val="7030a0"/>
                </a:solidFill>
                <a:latin typeface="Bookman Old Style"/>
              </a:rPr>
              <a:t>1 особа успішно виконала заходи, передбачені пробаційною програмою </a:t>
            </a:r>
            <a:endParaRPr b="0" lang="uk-UA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600" spc="-1" strike="noStrike">
                <a:solidFill>
                  <a:srgbClr val="7030a0"/>
                </a:solidFill>
                <a:latin typeface="Bookman Old Style"/>
              </a:rPr>
              <a:t>«Зміна прокримінального мислення»</a:t>
            </a:r>
            <a:endParaRPr b="0" lang="uk-UA" sz="1600" spc="-1" strike="noStrike">
              <a:latin typeface="Arial"/>
            </a:endParaRPr>
          </a:p>
        </p:txBody>
      </p:sp>
      <p:sp>
        <p:nvSpPr>
          <p:cNvPr id="155" name="CustomShape 5"/>
          <p:cNvSpPr/>
          <p:nvPr/>
        </p:nvSpPr>
        <p:spPr>
          <a:xfrm>
            <a:off x="957240" y="923760"/>
            <a:ext cx="511272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1" i="1" lang="uk-UA" sz="1600" spc="-1" strike="noStrike">
                <a:solidFill>
                  <a:srgbClr val="7030a0"/>
                </a:solidFill>
                <a:latin typeface="Bookman Old Style"/>
              </a:rPr>
              <a:t>1 працівника сертифіковано</a:t>
            </a:r>
            <a:endParaRPr b="0" lang="uk-UA" sz="1600" spc="-1" strike="noStrike">
              <a:latin typeface="Arial"/>
            </a:endParaRPr>
          </a:p>
        </p:txBody>
      </p:sp>
      <p:pic>
        <p:nvPicPr>
          <p:cNvPr id="156" name="Рисунок 15" descr=""/>
          <p:cNvPicPr/>
          <p:nvPr/>
        </p:nvPicPr>
        <p:blipFill>
          <a:blip r:embed="rId2"/>
          <a:srcRect l="20599" t="3448" r="20308" b="0"/>
          <a:stretch/>
        </p:blipFill>
        <p:spPr>
          <a:xfrm>
            <a:off x="7456680" y="292320"/>
            <a:ext cx="1462680" cy="17838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57" name="Рисунок 2" descr=""/>
          <p:cNvPicPr/>
          <p:nvPr/>
        </p:nvPicPr>
        <p:blipFill>
          <a:blip r:embed="rId3"/>
          <a:stretch/>
        </p:blipFill>
        <p:spPr>
          <a:xfrm>
            <a:off x="1940760" y="3244680"/>
            <a:ext cx="5515560" cy="3346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9" name="Рисунок 3" descr=""/>
          <p:cNvPicPr/>
          <p:nvPr/>
        </p:nvPicPr>
        <p:blipFill>
          <a:blip r:embed="rId1"/>
          <a:stretch/>
        </p:blipFill>
        <p:spPr>
          <a:xfrm>
            <a:off x="0" y="-26640"/>
            <a:ext cx="9143640" cy="691128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60" name="CustomShape 2"/>
          <p:cNvSpPr/>
          <p:nvPr/>
        </p:nvSpPr>
        <p:spPr>
          <a:xfrm>
            <a:off x="535320" y="69840"/>
            <a:ext cx="839592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400" spc="-1" strike="noStrike">
                <a:solidFill>
                  <a:srgbClr val="c00000"/>
                </a:solidFill>
                <a:latin typeface="Bookman Old Style"/>
              </a:rPr>
              <a:t>Проведення індивідуально-профілактичної роботи спеціалістами відділу пробації</a:t>
            </a:r>
            <a:endParaRPr b="0" lang="uk-UA" sz="2400" spc="-1" strike="noStrike">
              <a:latin typeface="Arial"/>
            </a:endParaRPr>
          </a:p>
        </p:txBody>
      </p:sp>
      <p:pic>
        <p:nvPicPr>
          <p:cNvPr id="161" name="Рисунок 44" descr=""/>
          <p:cNvPicPr/>
          <p:nvPr/>
        </p:nvPicPr>
        <p:blipFill>
          <a:blip r:embed="rId2"/>
          <a:stretch/>
        </p:blipFill>
        <p:spPr>
          <a:xfrm>
            <a:off x="1282680" y="5427000"/>
            <a:ext cx="5858280" cy="5760"/>
          </a:xfrm>
          <a:prstGeom prst="rect">
            <a:avLst/>
          </a:prstGeom>
          <a:ln>
            <a:noFill/>
          </a:ln>
        </p:spPr>
      </p:pic>
      <p:sp>
        <p:nvSpPr>
          <p:cNvPr id="162" name="CustomShape 3"/>
          <p:cNvSpPr/>
          <p:nvPr/>
        </p:nvSpPr>
        <p:spPr>
          <a:xfrm>
            <a:off x="66240" y="5650200"/>
            <a:ext cx="3378240" cy="115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Бесіда на тему: «Профілактика  та запобігання вчинення правопорушень в майбутньому»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63" name="CustomShape 4"/>
          <p:cNvSpPr/>
          <p:nvPr/>
        </p:nvSpPr>
        <p:spPr>
          <a:xfrm>
            <a:off x="2892960" y="927360"/>
            <a:ext cx="3680280" cy="72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Бесіда на тему: «Дотримання правил поведінки в період карантину»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64" name="CustomShape 5"/>
          <p:cNvSpPr/>
          <p:nvPr/>
        </p:nvSpPr>
        <p:spPr>
          <a:xfrm>
            <a:off x="4733280" y="5966280"/>
            <a:ext cx="457164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Бесіда на тему: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«Контроль над поведінкою та емоціями»</a:t>
            </a:r>
            <a:endParaRPr b="0" lang="uk-UA" sz="1400" spc="-1" strike="noStrike">
              <a:latin typeface="Arial"/>
            </a:endParaRPr>
          </a:p>
        </p:txBody>
      </p:sp>
      <p:pic>
        <p:nvPicPr>
          <p:cNvPr id="165" name="Рисунок 10" descr="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colorTemp="4700" sat="66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6600" y="3456000"/>
            <a:ext cx="3175560" cy="2275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6" name="Рисунок 11" descr=""/>
          <p:cNvPicPr/>
          <p:nvPr/>
        </p:nvPicPr>
        <p:blipFill>
          <a:blip r:embed="rId5"/>
          <a:stretch/>
        </p:blipFill>
        <p:spPr>
          <a:xfrm>
            <a:off x="5751720" y="3836880"/>
            <a:ext cx="3179160" cy="2275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7" name="Рисунок 12" descr=""/>
          <p:cNvPicPr/>
          <p:nvPr/>
        </p:nvPicPr>
        <p:blipFill>
          <a:blip r:embed="rId6"/>
          <a:stretch/>
        </p:blipFill>
        <p:spPr>
          <a:xfrm>
            <a:off x="2961720" y="1709640"/>
            <a:ext cx="3220200" cy="268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9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91128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70" name="CustomShape 2"/>
          <p:cNvSpPr/>
          <p:nvPr/>
        </p:nvSpPr>
        <p:spPr>
          <a:xfrm>
            <a:off x="535320" y="69840"/>
            <a:ext cx="839592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2400" spc="-1" strike="noStrike">
                <a:solidFill>
                  <a:srgbClr val="c00000"/>
                </a:solidFill>
                <a:latin typeface="Bookman Old Style"/>
              </a:rPr>
              <a:t>Проведення тренінгових занять психологом відділу пробації</a:t>
            </a:r>
            <a:endParaRPr b="0" lang="uk-UA" sz="2400" spc="-1" strike="noStrike">
              <a:latin typeface="Arial"/>
            </a:endParaRPr>
          </a:p>
        </p:txBody>
      </p:sp>
      <p:pic>
        <p:nvPicPr>
          <p:cNvPr id="171" name="Рисунок 44" descr=""/>
          <p:cNvPicPr/>
          <p:nvPr/>
        </p:nvPicPr>
        <p:blipFill>
          <a:blip r:embed="rId2"/>
          <a:stretch/>
        </p:blipFill>
        <p:spPr>
          <a:xfrm>
            <a:off x="1282680" y="5427000"/>
            <a:ext cx="5858280" cy="5760"/>
          </a:xfrm>
          <a:prstGeom prst="rect">
            <a:avLst/>
          </a:prstGeom>
          <a:ln>
            <a:noFill/>
          </a:ln>
        </p:spPr>
      </p:pic>
      <p:sp>
        <p:nvSpPr>
          <p:cNvPr id="172" name="CustomShape 3"/>
          <p:cNvSpPr/>
          <p:nvPr/>
        </p:nvSpPr>
        <p:spPr>
          <a:xfrm>
            <a:off x="79200" y="6060240"/>
            <a:ext cx="337824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Тренінг на тему: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«</a:t>
            </a: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Calibri"/>
              </a:rPr>
              <a:t>Залежності»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73" name="CustomShape 4"/>
          <p:cNvSpPr/>
          <p:nvPr/>
        </p:nvSpPr>
        <p:spPr>
          <a:xfrm>
            <a:off x="6032160" y="2910600"/>
            <a:ext cx="2955960" cy="942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Тренінг на тему: «</a:t>
            </a: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Calibri"/>
              </a:rPr>
              <a:t>Рішення, від яких залежить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  <a:ea typeface="Calibri"/>
              </a:rPr>
              <a:t>наше життя»</a:t>
            </a:r>
            <a:endParaRPr b="0" lang="uk-UA" sz="1400" spc="-1" strike="noStrike">
              <a:latin typeface="Arial"/>
            </a:endParaRPr>
          </a:p>
        </p:txBody>
      </p:sp>
      <p:sp>
        <p:nvSpPr>
          <p:cNvPr id="174" name="CustomShape 5"/>
          <p:cNvSpPr/>
          <p:nvPr/>
        </p:nvSpPr>
        <p:spPr>
          <a:xfrm>
            <a:off x="479880" y="2850840"/>
            <a:ext cx="257616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Тренінг на тему: «Агресія»</a:t>
            </a:r>
            <a:endParaRPr b="0" lang="uk-UA" sz="1400" spc="-1" strike="noStrike">
              <a:latin typeface="Arial"/>
            </a:endParaRPr>
          </a:p>
        </p:txBody>
      </p:sp>
      <p:pic>
        <p:nvPicPr>
          <p:cNvPr id="175" name="Рисунок 1" descr=""/>
          <p:cNvPicPr/>
          <p:nvPr/>
        </p:nvPicPr>
        <p:blipFill>
          <a:blip r:embed="rId3"/>
          <a:stretch/>
        </p:blipFill>
        <p:spPr>
          <a:xfrm>
            <a:off x="76320" y="757440"/>
            <a:ext cx="3076920" cy="2236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6" name="Рисунок 5" descr=""/>
          <p:cNvPicPr/>
          <p:nvPr/>
        </p:nvPicPr>
        <p:blipFill>
          <a:blip r:embed="rId4"/>
          <a:stretch/>
        </p:blipFill>
        <p:spPr>
          <a:xfrm>
            <a:off x="5970960" y="763560"/>
            <a:ext cx="3066480" cy="2173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7" name="Рисунок 14" descr=""/>
          <p:cNvPicPr/>
          <p:nvPr/>
        </p:nvPicPr>
        <p:blipFill>
          <a:blip r:embed="rId5"/>
          <a:stretch/>
        </p:blipFill>
        <p:spPr>
          <a:xfrm>
            <a:off x="230400" y="3754800"/>
            <a:ext cx="3094560" cy="229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8" name="Рисунок 15" descr=""/>
          <p:cNvPicPr/>
          <p:nvPr/>
        </p:nvPicPr>
        <p:blipFill>
          <a:blip r:embed="rId6"/>
          <a:stretch/>
        </p:blipFill>
        <p:spPr>
          <a:xfrm>
            <a:off x="5860800" y="4113360"/>
            <a:ext cx="3207600" cy="218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9" name="CustomShape 6"/>
          <p:cNvSpPr/>
          <p:nvPr/>
        </p:nvSpPr>
        <p:spPr>
          <a:xfrm>
            <a:off x="5218560" y="6135120"/>
            <a:ext cx="457164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Тренінг на тему: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«Контроль над емоціями»</a:t>
            </a:r>
            <a:endParaRPr b="0" lang="uk-UA" sz="1400" spc="-1" strike="noStrike">
              <a:latin typeface="Arial"/>
            </a:endParaRPr>
          </a:p>
        </p:txBody>
      </p:sp>
      <p:pic>
        <p:nvPicPr>
          <p:cNvPr id="180" name="Рисунок 17" descr=""/>
          <p:cNvPicPr/>
          <p:nvPr/>
        </p:nvPicPr>
        <p:blipFill>
          <a:blip r:embed="rId7"/>
          <a:stretch/>
        </p:blipFill>
        <p:spPr>
          <a:xfrm>
            <a:off x="2952000" y="1872000"/>
            <a:ext cx="3281400" cy="2837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1" name="CustomShape 7"/>
          <p:cNvSpPr/>
          <p:nvPr/>
        </p:nvSpPr>
        <p:spPr>
          <a:xfrm>
            <a:off x="2258280" y="4685400"/>
            <a:ext cx="457164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Тренінг на тему: </a:t>
            </a:r>
            <a:endParaRPr b="0" lang="uk-UA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uk-UA" sz="1400" spc="-1" strike="noStrike">
                <a:solidFill>
                  <a:srgbClr val="000000"/>
                </a:solidFill>
                <a:latin typeface="Bookman Old Style"/>
              </a:rPr>
              <a:t>«Протидія насиллю»</a:t>
            </a:r>
            <a:endParaRPr b="0" lang="uk-UA" sz="1400" spc="-1" strike="noStrike"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3373</TotalTime>
  <Application>LibreOffice/6.0.7.3$Linux_X86_64 LibreOffice_project/00m0$Build-3</Application>
  <Words>1013</Words>
  <Paragraphs>181</Paragraphs>
  <Company>SPecialiST RePack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2014-11-21T11:00:06Z</dcterms:created>
  <dc:creator>Павел</dc:creator>
  <dc:description/>
  <dc:language>uk-UA</dc:language>
  <cp:lastModifiedBy/>
  <dcterms:modified xsi:type="dcterms:W3CDTF">2020-05-22T08:09:40Z</dcterms:modified>
  <cp:revision>290</cp:revision>
  <dc:subject/>
  <dc:title>Name of 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6</vt:i4>
  </property>
  <property fmtid="{D5CDD505-2E9C-101B-9397-08002B2CF9AE}" pid="8" name="Notes">
    <vt:i4>3</vt:i4>
  </property>
  <property fmtid="{D5CDD505-2E9C-101B-9397-08002B2CF9AE}" pid="9" name="PresentationFormat">
    <vt:lpwstr>Экран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20</vt:i4>
  </property>
</Properties>
</file>