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317" r:id="rId8"/>
    <p:sldId id="307" r:id="rId9"/>
    <p:sldId id="347" r:id="rId10"/>
    <p:sldId id="299" r:id="rId11"/>
    <p:sldId id="348" r:id="rId12"/>
    <p:sldId id="300" r:id="rId13"/>
    <p:sldId id="301" r:id="rId14"/>
    <p:sldId id="302" r:id="rId15"/>
    <p:sldId id="303" r:id="rId16"/>
    <p:sldId id="304" r:id="rId17"/>
    <p:sldId id="308" r:id="rId18"/>
    <p:sldId id="319" r:id="rId19"/>
    <p:sldId id="332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272" r:id="rId32"/>
    <p:sldId id="344" r:id="rId33"/>
    <p:sldId id="350" r:id="rId34"/>
    <p:sldId id="345" r:id="rId35"/>
    <p:sldId id="274" r:id="rId36"/>
    <p:sldId id="351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285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293" r:id="rId55"/>
    <p:sldId id="333" r:id="rId56"/>
    <p:sldId id="334" r:id="rId57"/>
    <p:sldId id="343" r:id="rId58"/>
    <p:sldId id="349" r:id="rId59"/>
    <p:sldId id="298" r:id="rId6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66"/>
    <a:srgbClr val="F8D3C4"/>
    <a:srgbClr val="F6CB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429" autoAdjust="0"/>
    <p:restoredTop sz="94664" autoAdjust="0"/>
  </p:normalViewPr>
  <p:slideViewPr>
    <p:cSldViewPr>
      <p:cViewPr varScale="1">
        <p:scale>
          <a:sx n="94" d="100"/>
          <a:sy n="94" d="100"/>
        </p:scale>
        <p:origin x="-46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МЕРЕЖА</a:t>
            </a:r>
            <a:endParaRPr lang="uk-UA" dirty="0"/>
          </a:p>
        </c:rich>
      </c:tx>
      <c:layout>
        <c:manualLayout>
          <c:xMode val="edge"/>
          <c:yMode val="edge"/>
          <c:x val="0.26209197045508692"/>
          <c:y val="3.2942957129734628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766259739333903E-2"/>
          <c:y val="0.12748924409207299"/>
          <c:w val="0.87558065472337765"/>
          <c:h val="0.594029932048666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класів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-5.3763440860215405E-3"/>
                  <c:y val="-4.94144356946020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EED-4060-B85C-E3BF1341FC3B}"/>
                </c:ext>
              </c:extLst>
            </c:dLbl>
            <c:dLbl>
              <c:idx val="1"/>
              <c:layout>
                <c:manualLayout>
                  <c:x val="0"/>
                  <c:y val="-4.94144356946020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EED-4060-B85C-E3BF1341FC3B}"/>
                </c:ext>
              </c:extLst>
            </c:dLbl>
            <c:dLbl>
              <c:idx val="2"/>
              <c:layout>
                <c:manualLayout>
                  <c:x val="1.7921146953403708E-3"/>
                  <c:y val="-4.94144356946020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EED-4060-B85C-E3BF1341F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31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ED-4060-B85C-E3BF1341FC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учнів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3.5842293906810044E-3"/>
                  <c:y val="0.17706839457232362"/>
                </c:manualLayout>
              </c:layout>
              <c:tx>
                <c:rich>
                  <a:bodyPr/>
                  <a:lstStyle/>
                  <a:p>
                    <a:fld id="{C2AD1334-E7CB-444E-906A-C6BC386DDAA6}" type="VALUE">
                      <a:rPr lang="en-US" b="1"/>
                      <a:pPr/>
                      <a:t>[ЗНАЧЕНИЕ]</a:t>
                    </a:fld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EED-4060-B85C-E3BF1341FC3B}"/>
                </c:ext>
              </c:extLst>
            </c:dLbl>
            <c:dLbl>
              <c:idx val="1"/>
              <c:layout>
                <c:manualLayout>
                  <c:x val="6.5710113073651642E-17"/>
                  <c:y val="0.16883265528988983"/>
                </c:manualLayout>
              </c:layout>
              <c:tx>
                <c:rich>
                  <a:bodyPr/>
                  <a:lstStyle/>
                  <a:p>
                    <a:fld id="{1170466C-3C0B-4391-9AFD-4581DFBE5E50}" type="VALUE">
                      <a:rPr lang="en-US" b="1"/>
                      <a:pPr/>
                      <a:t>[ЗНАЧЕНИЕ]</a:t>
                    </a:fld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EED-4060-B85C-E3BF1341FC3B}"/>
                </c:ext>
              </c:extLst>
            </c:dLbl>
            <c:dLbl>
              <c:idx val="2"/>
              <c:layout>
                <c:manualLayout>
                  <c:x val="7.1684587813620089E-3"/>
                  <c:y val="0.18118626421354037"/>
                </c:manualLayout>
              </c:layout>
              <c:tx>
                <c:rich>
                  <a:bodyPr/>
                  <a:lstStyle/>
                  <a:p>
                    <a:fld id="{97B817F7-C0F5-4B8D-8126-44F9288CA0BC}" type="VALUE">
                      <a:rPr lang="en-US" b="1" dirty="0"/>
                      <a:pPr/>
                      <a:t>[ЗНАЧЕНИЕ]</a:t>
                    </a:fld>
                    <a:endParaRPr lang="uk-UA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EED-4060-B85C-E3BF1341F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888</c:v>
                </c:pt>
                <c:pt idx="1">
                  <c:v>873</c:v>
                </c:pt>
                <c:pt idx="2">
                  <c:v>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ED-4060-B85C-E3BF1341FC3B}"/>
            </c:ext>
          </c:extLst>
        </c:ser>
        <c:dLbls/>
        <c:shape val="box"/>
        <c:axId val="85351808"/>
        <c:axId val="69907584"/>
        <c:axId val="0"/>
      </c:bar3DChart>
      <c:catAx>
        <c:axId val="85351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907584"/>
        <c:crosses val="autoZero"/>
        <c:auto val="1"/>
        <c:lblAlgn val="ctr"/>
        <c:lblOffset val="100"/>
      </c:catAx>
      <c:valAx>
        <c:axId val="69907584"/>
        <c:scaling>
          <c:orientation val="minMax"/>
        </c:scaling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35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2018/2019</c:v>
                </c:pt>
                <c:pt idx="1">
                  <c:v>2019/2020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0-91E9-48D1-9475-E2264050C4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учні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2018/2019</c:v>
                </c:pt>
                <c:pt idx="1">
                  <c:v>2019/2020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1-91E9-48D1-9475-E2264050C45E}"/>
            </c:ext>
          </c:extLst>
        </c:ser>
        <c:dLbls/>
        <c:shape val="box"/>
        <c:axId val="87665280"/>
        <c:axId val="87675264"/>
        <c:axId val="0"/>
      </c:bar3DChart>
      <c:catAx>
        <c:axId val="87665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75264"/>
        <c:crosses val="autoZero"/>
        <c:auto val="1"/>
        <c:lblAlgn val="ctr"/>
        <c:lblOffset val="100"/>
      </c:catAx>
      <c:valAx>
        <c:axId val="87675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66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Мережа закладу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учнів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"/>
                  <c:y val="-2.67857142857142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E12-45DD-BDD6-A8C6ADD4279A}"/>
                </c:ext>
              </c:extLst>
            </c:dLbl>
            <c:dLbl>
              <c:idx val="1"/>
              <c:layout>
                <c:manualLayout>
                  <c:x val="-5.0901375178806106E-3"/>
                  <c:y val="-2.3809523809523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E12-45DD-BDD6-A8C6ADD4279A}"/>
                </c:ext>
              </c:extLst>
            </c:dLbl>
            <c:dLbl>
              <c:idx val="2"/>
              <c:layout>
                <c:manualLayout>
                  <c:x val="-3.3934250119205325E-3"/>
                  <c:y val="-2.08333333333333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E12-45DD-BDD6-A8C6ADD42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початкова ланка</c:v>
                </c:pt>
                <c:pt idx="1">
                  <c:v>середня ланка</c:v>
                </c:pt>
                <c:pt idx="2">
                  <c:v>старша ланка</c:v>
                </c:pt>
                <c:pt idx="3">
                  <c:v>загалом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392</c:v>
                </c:pt>
                <c:pt idx="1">
                  <c:v>422</c:v>
                </c:pt>
                <c:pt idx="2">
                  <c:v>76</c:v>
                </c:pt>
                <c:pt idx="3">
                  <c:v>890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12-45DD-BDD6-A8C6ADD427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відмінників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5973409306742661E-3"/>
                  <c:y val="-2.24089596314061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E12-45DD-BDD6-A8C6ADD4279A}"/>
                </c:ext>
              </c:extLst>
            </c:dLbl>
            <c:dLbl>
              <c:idx val="1"/>
              <c:layout>
                <c:manualLayout>
                  <c:x val="1.5194681861348529E-2"/>
                  <c:y val="-4.92997111890935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12-45DD-BDD6-A8C6ADD4279A}"/>
                </c:ext>
              </c:extLst>
            </c:dLbl>
            <c:dLbl>
              <c:idx val="2"/>
              <c:layout>
                <c:manualLayout>
                  <c:x val="1.1396011396011329E-2"/>
                  <c:y val="-3.13725434839686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12-45DD-BDD6-A8C6ADD4279A}"/>
                </c:ext>
              </c:extLst>
            </c:dLbl>
            <c:dLbl>
              <c:idx val="3"/>
              <c:layout>
                <c:manualLayout>
                  <c:x val="7.5973409306742661E-3"/>
                  <c:y val="-8.963583852562458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12-45DD-BDD6-A8C6ADD42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початкова ланка</c:v>
                </c:pt>
                <c:pt idx="1">
                  <c:v>середня ланка</c:v>
                </c:pt>
                <c:pt idx="2">
                  <c:v>старша ланка</c:v>
                </c:pt>
                <c:pt idx="3">
                  <c:v>загалом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</c:v>
                </c:pt>
                <c:pt idx="1">
                  <c:v>26</c:v>
                </c:pt>
                <c:pt idx="2">
                  <c:v>10</c:v>
                </c:pt>
                <c:pt idx="3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12-45DD-BDD6-A8C6ADD4279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9.4966761633427984E-3"/>
                  <c:y val="-3.58543354102499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E12-45DD-BDD6-A8C6ADD4279A}"/>
                </c:ext>
              </c:extLst>
            </c:dLbl>
            <c:dLbl>
              <c:idx val="1"/>
              <c:layout>
                <c:manualLayout>
                  <c:x val="9.4966761633428296E-3"/>
                  <c:y val="-4.03361273365310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12-45DD-BDD6-A8C6ADD4279A}"/>
                </c:ext>
              </c:extLst>
            </c:dLbl>
            <c:dLbl>
              <c:idx val="2"/>
              <c:layout>
                <c:manualLayout>
                  <c:x val="1.5194681861348529E-2"/>
                  <c:y val="-1.34453757788436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E12-45DD-BDD6-A8C6ADD4279A}"/>
                </c:ext>
              </c:extLst>
            </c:dLbl>
            <c:dLbl>
              <c:idx val="3"/>
              <c:layout>
                <c:manualLayout>
                  <c:x val="1.139601139601126E-2"/>
                  <c:y val="-4.03361273365310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E12-45DD-BDD6-A8C6ADD42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початкова ланка</c:v>
                </c:pt>
                <c:pt idx="1">
                  <c:v>середня ланка</c:v>
                </c:pt>
                <c:pt idx="2">
                  <c:v>старша ланка</c:v>
                </c:pt>
                <c:pt idx="3">
                  <c:v>загалом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0.68</c:v>
                </c:pt>
                <c:pt idx="1">
                  <c:v>0.5</c:v>
                </c:pt>
                <c:pt idx="2">
                  <c:v>0.5</c:v>
                </c:pt>
                <c:pt idx="3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12-45DD-BDD6-A8C6ADD4279A}"/>
            </c:ext>
          </c:extLst>
        </c:ser>
        <c:dLbls/>
        <c:gapDepth val="0"/>
        <c:shape val="box"/>
        <c:axId val="88629248"/>
        <c:axId val="88630784"/>
        <c:axId val="0"/>
      </c:bar3DChart>
      <c:catAx>
        <c:axId val="88629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630784"/>
        <c:crosses val="autoZero"/>
        <c:auto val="1"/>
        <c:lblAlgn val="ctr"/>
        <c:lblOffset val="100"/>
      </c:catAx>
      <c:valAx>
        <c:axId val="88630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62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учасникм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88-4F36-A9E7-9405771D4807}"/>
              </c:ext>
            </c:extLst>
          </c:dPt>
          <c:dPt>
            <c:idx val="1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88-4F36-A9E7-9405771D4807}"/>
              </c:ext>
            </c:extLst>
          </c:dPt>
          <c:dPt>
            <c:idx val="2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88-4F36-A9E7-9405771D4807}"/>
              </c:ext>
            </c:extLst>
          </c:dPt>
          <c:dLbls>
            <c:dLbl>
              <c:idx val="0"/>
              <c:layout>
                <c:manualLayout>
                  <c:x val="6.66910675454484E-3"/>
                  <c:y val="-2.06433855152245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88-4F36-A9E7-9405771D4807}"/>
                </c:ext>
              </c:extLst>
            </c:dLbl>
            <c:dLbl>
              <c:idx val="1"/>
              <c:layout>
                <c:manualLayout>
                  <c:x val="1.1115177924241396E-2"/>
                  <c:y val="-3.09650782728367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88-4F36-A9E7-9405771D4807}"/>
                </c:ext>
              </c:extLst>
            </c:dLbl>
            <c:dLbl>
              <c:idx val="2"/>
              <c:layout>
                <c:manualLayout>
                  <c:x val="2.0007320263634519E-2"/>
                  <c:y val="-2.75245140202993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88-4F36-A9E7-9405771D4807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</c:v>
                </c:pt>
                <c:pt idx="1">
                  <c:v>77</c:v>
                </c:pt>
                <c:pt idx="2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88-4F36-A9E7-9405771D4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переможці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4453391433331077E-2"/>
                  <c:y val="-3.09650782728367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88-4F36-A9E7-9405771D4807}"/>
                </c:ext>
              </c:extLst>
            </c:dLbl>
            <c:dLbl>
              <c:idx val="1"/>
              <c:layout>
                <c:manualLayout>
                  <c:x val="2.4453391433330997E-2"/>
                  <c:y val="-2.4083949767761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F88-4F36-A9E7-9405771D4807}"/>
                </c:ext>
              </c:extLst>
            </c:dLbl>
            <c:dLbl>
              <c:idx val="2"/>
              <c:layout>
                <c:manualLayout>
                  <c:x val="2.4453391433331077E-2"/>
                  <c:y val="-3.44056425253741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F88-4F36-A9E7-9405771D4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</c:v>
                </c:pt>
                <c:pt idx="1">
                  <c:v>43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F88-4F36-A9E7-9405771D4807}"/>
            </c:ext>
          </c:extLst>
        </c:ser>
        <c:dLbls/>
        <c:shape val="box"/>
        <c:axId val="88718720"/>
        <c:axId val="88724608"/>
        <c:axId val="0"/>
      </c:bar3DChart>
      <c:catAx>
        <c:axId val="88718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724608"/>
        <c:crosses val="autoZero"/>
        <c:auto val="1"/>
        <c:lblAlgn val="ctr"/>
        <c:lblOffset val="100"/>
      </c:catAx>
      <c:valAx>
        <c:axId val="88724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71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06692913385837"/>
          <c:y val="0.93713312007874017"/>
          <c:w val="0.40871769531074287"/>
          <c:h val="6.286696530041951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rgbClr val="002060"/>
                </a:solidFill>
              </a:rPr>
              <a:t>Якісний</a:t>
            </a:r>
            <a:r>
              <a:rPr lang="ru-RU" dirty="0">
                <a:solidFill>
                  <a:srgbClr val="002060"/>
                </a:solidFill>
              </a:rPr>
              <a:t> склад </a:t>
            </a:r>
            <a:r>
              <a:rPr lang="ru-RU" dirty="0" err="1" smtClean="0">
                <a:solidFill>
                  <a:srgbClr val="002060"/>
                </a:solidFill>
              </a:rPr>
              <a:t>педпрацівників</a:t>
            </a:r>
            <a:endParaRPr lang="ru-RU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5659010705495091"/>
          <c:y val="1.4973958537365802E-3"/>
        </c:manualLayout>
      </c:layout>
      <c:spPr>
        <a:noFill/>
        <a:ln>
          <a:noFill/>
        </a:ln>
        <a:effectLst/>
      </c:spPr>
    </c:title>
    <c:view3D>
      <c:rotX val="50"/>
      <c:depthPercent val="100"/>
      <c:perspective val="6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91730065172797"/>
          <c:y val="0.26085862368742874"/>
          <c:w val="0.88008273078462762"/>
          <c:h val="0.350776949878383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4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2B2-4568-93D2-7C1F37DBAAC6}"/>
              </c:ext>
            </c:extLst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B2-4568-93D2-7C1F37DBAAC6}"/>
              </c:ext>
            </c:extLst>
          </c:dPt>
          <c:dPt>
            <c:idx val="2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2B2-4568-93D2-7C1F37DBAAC6}"/>
              </c:ext>
            </c:extLst>
          </c:dPt>
          <c:dPt>
            <c:idx val="3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B2-4568-93D2-7C1F37DBAAC6}"/>
              </c:ext>
            </c:extLst>
          </c:dPt>
          <c:dPt>
            <c:idx val="4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D6-4D28-9693-FB33E07C4AC0}"/>
              </c:ext>
            </c:extLst>
          </c:dPt>
          <c:dPt>
            <c:idx val="5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4D6-4D28-9693-FB33E07C4AC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</a:p>
                </c:rich>
              </c:tx>
              <c:dLblPos val="inEnd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2B2-4568-93D2-7C1F37DBAAC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endParaRPr lang="en-US" dirty="0"/>
                  </a:p>
                </c:rich>
              </c:tx>
              <c:dLblPos val="inEnd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B2-4568-93D2-7C1F37DBAAC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dLblPos val="inEnd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2B2-4568-93D2-7C1F37DBAAC6}"/>
                </c:ext>
              </c:extLst>
            </c:dLbl>
            <c:dLbl>
              <c:idx val="3"/>
              <c:layout>
                <c:manualLayout>
                  <c:x val="4.4393601361378487E-2"/>
                  <c:y val="5.73363285419606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B2-4568-93D2-7C1F37DBAAC6}"/>
                </c:ext>
              </c:extLst>
            </c:dLbl>
            <c:spPr>
              <a:solidFill>
                <a:srgbClr val="00B0F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Лист1!$A$3:$A$8</c:f>
              <c:strCache>
                <c:ptCount val="4"/>
                <c:pt idx="0">
                  <c:v>вища категорія                     </c:v>
                </c:pt>
                <c:pt idx="1">
                  <c:v>учитель - методист </c:v>
                </c:pt>
                <c:pt idx="2">
                  <c:v>старший учитель</c:v>
                </c:pt>
                <c:pt idx="3">
                  <c:v>Відмінник освіти 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36</c:v>
                </c:pt>
                <c:pt idx="1">
                  <c:v>26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B2-4568-93D2-7C1F37DBAAC6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3277239476626663E-2"/>
          <c:y val="0.54653523610240828"/>
          <c:w val="0.45275046987131212"/>
          <c:h val="0.44449299248137292"/>
        </c:manualLayout>
      </c:layout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Підтверджені категорія та звання</c:v>
                </c:pt>
                <c:pt idx="1">
                  <c:v>Присвоєно звання</c:v>
                </c:pt>
                <c:pt idx="2">
                  <c:v>Присвоєна категорія</c:v>
                </c:pt>
                <c:pt idx="3">
                  <c:v>Підтверджена категорія</c:v>
                </c:pt>
              </c:strCache>
            </c:strRef>
          </c:cat>
          <c:val>
            <c:numRef>
              <c:f>Лист1!$C$2:$C$5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37-4D81-8FBE-3345A76E3A34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470902315984858E-2"/>
          <c:y val="1.1704137827435547E-2"/>
          <c:w val="0.94552918066567238"/>
          <c:h val="0.867532902659245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73-4945-98A8-DB4C1EFE77DC}"/>
              </c:ext>
            </c:extLst>
          </c:dPt>
          <c:dPt>
            <c:idx val="1"/>
            <c:spPr>
              <a:solidFill>
                <a:schemeClr val="accent2">
                  <a:lumMod val="75000"/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73-4945-98A8-DB4C1EFE77DC}"/>
              </c:ext>
            </c:extLst>
          </c:dPt>
          <c:dPt>
            <c:idx val="2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73-4945-98A8-DB4C1EFE77DC}"/>
              </c:ext>
            </c:extLst>
          </c:dPt>
          <c:dPt>
            <c:idx val="3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73-4945-98A8-DB4C1EFE77D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EB6E0D1-8C2F-4992-AF5B-6BAB78F7BC7B}" type="CATEGORYNAME">
                      <a:rPr lang="uk-UA" dirty="0">
                        <a:solidFill>
                          <a:schemeClr val="tx1"/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uk-UA" baseline="0" dirty="0"/>
                      <a:t>; </a:t>
                    </a:r>
                    <a:fld id="{34860FE3-A8D8-4FDF-97F6-67D529A3B5E8}" type="VALUE">
                      <a:rPr lang="uk-UA" baseline="0" dirty="0">
                        <a:solidFill>
                          <a:schemeClr val="tx1"/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uk-UA" baseline="0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dLblPos val="inEnd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73-4945-98A8-DB4C1EFE77DC}"/>
                </c:ext>
              </c:extLst>
            </c:dLbl>
            <c:dLbl>
              <c:idx val="1"/>
              <c:layout>
                <c:manualLayout>
                  <c:x val="0.10055302295538178"/>
                  <c:y val="-0.14327361184610421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1369270365524237"/>
                      <c:h val="0.272612027963778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573-4945-98A8-DB4C1EFE77DC}"/>
                </c:ext>
              </c:extLst>
            </c:dLbl>
            <c:dLbl>
              <c:idx val="2"/>
              <c:layout>
                <c:manualLayout>
                  <c:x val="4.9591497898572503E-3"/>
                  <c:y val="3.628385496452100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B1E55B8-70E3-4182-8F2B-DE2883025E70}" type="CATEGORYNAME">
                      <a:rPr lang="uk-UA" dirty="0">
                        <a:solidFill>
                          <a:schemeClr val="tx1"/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uk-UA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84001146-D50F-451A-8C25-B5301D44322C}" type="VALUE">
                      <a:rPr lang="uk-UA" baseline="0" dirty="0">
                        <a:solidFill>
                          <a:schemeClr val="tx1"/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uk-UA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5030686616784731"/>
                      <c:h val="0.272612027963778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73-4945-98A8-DB4C1EFE77DC}"/>
                </c:ext>
              </c:extLst>
            </c:dLbl>
            <c:dLbl>
              <c:idx val="3"/>
              <c:layout>
                <c:manualLayout>
                  <c:x val="0.22624550488363643"/>
                  <c:y val="9.7499676421003035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8BFCFF6-1878-4624-9C28-BAE20605CCB1}" type="CATEGORYNAME">
                      <a:rPr lang="uk-UA">
                        <a:solidFill>
                          <a:schemeClr val="tx1"/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uk-UA" baseline="0" dirty="0"/>
                      <a:t>; </a:t>
                    </a:r>
                    <a:fld id="{F9BC5F80-CAA6-45D1-AB35-853856CF21AF}" type="VALUE">
                      <a:rPr lang="uk-UA" baseline="0">
                        <a:solidFill>
                          <a:schemeClr val="tx1"/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uk-UA" baseline="0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4187592980946748"/>
                      <c:h val="0.272612027963778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573-4945-98A8-DB4C1EFE77DC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Val val="1"/>
            <c:showCatName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solidFill>
                    <a:schemeClr val="lt1">
                      <a:alpha val="90000"/>
                    </a:schemeClr>
                  </a:solidFill>
                  <a:ln w="12700" cap="flat" cmpd="sng" algn="ctr">
                    <a:solidFill>
                      <a:schemeClr val="accent1"/>
                    </a:solidFill>
                    <a:round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Підтвердження звання</c:v>
                </c:pt>
                <c:pt idx="1">
                  <c:v>Присвоєння звання</c:v>
                </c:pt>
                <c:pt idx="2">
                  <c:v>Присвоєння категорії</c:v>
                </c:pt>
                <c:pt idx="3">
                  <c:v>Підтвердження категорії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573-4945-98A8-DB4C1EFE77DC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depthPercent val="100"/>
      <c:perspective val="6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02799296094048E-2"/>
          <c:y val="0.16572735801687871"/>
          <c:w val="0.95354126471851475"/>
          <c:h val="0.608487554870763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0B-4011-906B-5B3D676A07D7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8E-4688-9299-EDF3418EAF7A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0B-4011-906B-5B3D676A07D7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8E-4688-9299-EDF3418EAF7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r>
                      <a:rPr lang="en-US" baseline="0" smtClean="0"/>
                      <a:t>; </a:t>
                    </a:r>
                    <a:endParaRPr lang="en-US" dirty="0"/>
                  </a:p>
                </c:rich>
              </c:tx>
              <c:dLblPos val="inEnd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0B-4011-906B-5B3D676A07D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D7E5822-DD65-4E3C-AEE6-68655E551992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</a:p>
                  <a:p>
                    <a:endParaRPr lang="uk-UA"/>
                  </a:p>
                </c:rich>
              </c:tx>
              <c:dLblPos val="inEnd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8E-4688-9299-EDF3418EAF7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BFD3E23-6872-47AC-BFE8-9DFB4C22CD82}" type="VALUE">
                      <a:rPr lang="en-US" smtClean="0"/>
                      <a:pPr/>
                      <a:t>[ЗНАЧЕНИЕ]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</a:p>
                </c:rich>
              </c:tx>
              <c:dLblPos val="inEnd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0B-4011-906B-5B3D676A07D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en-US" baseline="0" dirty="0" smtClean="0"/>
                      <a:t> </a:t>
                    </a:r>
                  </a:p>
                  <a:p>
                    <a:endParaRPr lang="en-US" dirty="0"/>
                  </a:p>
                </c:rich>
              </c:tx>
              <c:dLblPos val="inEnd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D8E-4688-9299-EDF3418EA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Домедична допомога</c:v>
                </c:pt>
                <c:pt idx="1">
                  <c:v>Асистенти вчителів</c:v>
                </c:pt>
                <c:pt idx="2">
                  <c:v>Онлайн     - платформи                         57 </c:v>
                </c:pt>
                <c:pt idx="3">
                  <c:v>КЗВО "ОАНОООР"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6</c:v>
                </c:pt>
                <c:pt idx="2">
                  <c:v>57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0B-4011-906B-5B3D676A07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Домедична допомога</c:v>
                </c:pt>
                <c:pt idx="1">
                  <c:v>Асистенти вчителів</c:v>
                </c:pt>
                <c:pt idx="2">
                  <c:v>Онлайн     - платформи                         57 </c:v>
                </c:pt>
                <c:pt idx="3">
                  <c:v>КЗВО "ОАНОООР"</c:v>
                </c:pt>
              </c:strCache>
            </c:strRef>
          </c:cat>
          <c:val>
            <c:numRef>
              <c:f>Лист1!$C$2:$C$5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0B-4011-906B-5B3D676A07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8E-4688-9299-EDF3418EAF7A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D8E-4688-9299-EDF3418EAF7A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D8E-4688-9299-EDF3418EAF7A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D8E-4688-9299-EDF3418EAF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Домедична допомога</c:v>
                </c:pt>
                <c:pt idx="1">
                  <c:v>Асистенти вчителів</c:v>
                </c:pt>
                <c:pt idx="2">
                  <c:v>Онлайн     - платформи                         57 </c:v>
                </c:pt>
                <c:pt idx="3">
                  <c:v>КЗВО "ОАНОООР"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0B-4011-906B-5B3D676A07D7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52615014420805"/>
          <c:y val="0.70089702797011766"/>
          <c:w val="0.46943141173334746"/>
          <c:h val="0.27504606704537282"/>
        </c:manualLayout>
      </c:layout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accent5">
        <a:lumMod val="40000"/>
        <a:lumOff val="6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Теми курсів</a:t>
            </a:r>
            <a:endParaRPr lang="uk-UA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180784136620001E-2"/>
          <c:y val="0.16519694823220835"/>
          <c:w val="0.9008192158633801"/>
          <c:h val="0.293046407260442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Теми           курсів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42-4120-96CE-D11325058AD9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42-4120-96CE-D11325058AD9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42-4120-96CE-D11325058AD9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42-4120-96CE-D11325058AD9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A42-4120-96CE-D11325058AD9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42-4120-96CE-D11325058AD9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AD-4EC2-B566-E5A9075785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Робота вчителів початкових класів з дітьми з ОПП</c:v>
                </c:pt>
                <c:pt idx="1">
                  <c:v>Впровадження інновацій в школі</c:v>
                </c:pt>
                <c:pt idx="2">
                  <c:v>Недискримінаційний підхід у навчанні</c:v>
                </c:pt>
                <c:pt idx="3">
                  <c:v>Протидія та попередження булінгу в ЗЗСО</c:v>
                </c:pt>
                <c:pt idx="4">
                  <c:v>Онлайн - курс для вчителів початкової школи</c:v>
                </c:pt>
                <c:pt idx="5">
                  <c:v>Академічна доброчесність</c:v>
                </c:pt>
                <c:pt idx="6">
                  <c:v>Різні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</c:v>
                </c:pt>
                <c:pt idx="1">
                  <c:v>28</c:v>
                </c:pt>
                <c:pt idx="2">
                  <c:v>20</c:v>
                </c:pt>
                <c:pt idx="3">
                  <c:v>8</c:v>
                </c:pt>
                <c:pt idx="4">
                  <c:v>7</c:v>
                </c:pt>
                <c:pt idx="5">
                  <c:v>5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AD-4EC2-B566-E5A90757859C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120844842616032E-2"/>
          <c:y val="0.41244872665709831"/>
          <c:w val="0.96375442429080072"/>
          <c:h val="0.5875512733429015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4E3D8-F75B-4974-B6DE-AFF62FAD4E0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E6A49F-0F20-43B0-968B-F06F0CBC8BED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Причини </a:t>
          </a:r>
          <a:r>
            <a:rPr lang="ru-RU" dirty="0" err="1" smtClean="0"/>
            <a:t>нещасних</a:t>
          </a:r>
          <a:r>
            <a:rPr lang="ru-RU" dirty="0" smtClean="0"/>
            <a:t> </a:t>
          </a:r>
          <a:r>
            <a:rPr lang="ru-RU" dirty="0" err="1" smtClean="0"/>
            <a:t>випадків</a:t>
          </a:r>
          <a:endParaRPr lang="ru-RU" dirty="0"/>
        </a:p>
      </dgm:t>
    </dgm:pt>
    <dgm:pt modelId="{E17E211A-EE5F-4996-92DA-3E31134DB9A2}" type="parTrans" cxnId="{B02D9A05-1332-4D12-A815-33E2D41F9EF2}">
      <dgm:prSet/>
      <dgm:spPr/>
      <dgm:t>
        <a:bodyPr/>
        <a:lstStyle/>
        <a:p>
          <a:endParaRPr lang="ru-RU"/>
        </a:p>
      </dgm:t>
    </dgm:pt>
    <dgm:pt modelId="{EE78BA97-26C3-41D9-B3AE-FA2FE3006C8D}" type="sibTrans" cxnId="{B02D9A05-1332-4D12-A815-33E2D41F9EF2}">
      <dgm:prSet/>
      <dgm:spPr/>
      <dgm:t>
        <a:bodyPr/>
        <a:lstStyle/>
        <a:p>
          <a:endParaRPr lang="ru-RU"/>
        </a:p>
      </dgm:t>
    </dgm:pt>
    <dgm:pt modelId="{960F5B40-403F-4EC2-8043-AB18CAF57B3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 smtClean="0"/>
            <a:t>Побутові</a:t>
          </a:r>
          <a:r>
            <a:rPr lang="ru-RU" dirty="0" smtClean="0"/>
            <a:t> (</a:t>
          </a:r>
          <a:r>
            <a:rPr lang="ru-RU" dirty="0" err="1" smtClean="0"/>
            <a:t>недостатній</a:t>
          </a:r>
          <a:r>
            <a:rPr lang="ru-RU" dirty="0" smtClean="0"/>
            <a:t> контроль з боку </a:t>
          </a:r>
          <a:r>
            <a:rPr lang="ru-RU" dirty="0" err="1" smtClean="0"/>
            <a:t>батьків</a:t>
          </a:r>
          <a:r>
            <a:rPr lang="ru-RU" dirty="0" smtClean="0"/>
            <a:t>)</a:t>
          </a:r>
          <a:endParaRPr lang="ru-RU" dirty="0"/>
        </a:p>
      </dgm:t>
    </dgm:pt>
    <dgm:pt modelId="{E394DE82-4BFA-47D8-AECB-9787B7EC10AA}" type="parTrans" cxnId="{31A75AD9-74F7-41C6-9414-090BFDA36D69}">
      <dgm:prSet/>
      <dgm:spPr/>
      <dgm:t>
        <a:bodyPr/>
        <a:lstStyle/>
        <a:p>
          <a:endParaRPr lang="ru-RU"/>
        </a:p>
      </dgm:t>
    </dgm:pt>
    <dgm:pt modelId="{A62EF538-8D18-458D-A795-6AAF8AA93BD0}" type="sibTrans" cxnId="{31A75AD9-74F7-41C6-9414-090BFDA36D69}">
      <dgm:prSet/>
      <dgm:spPr/>
      <dgm:t>
        <a:bodyPr/>
        <a:lstStyle/>
        <a:p>
          <a:endParaRPr lang="ru-RU"/>
        </a:p>
      </dgm:t>
    </dgm:pt>
    <dgm:pt modelId="{294E1977-0557-4E3E-816B-024582413940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err="1" smtClean="0"/>
            <a:t>Організаційні</a:t>
          </a:r>
          <a:r>
            <a:rPr lang="ru-RU" dirty="0" smtClean="0"/>
            <a:t> (</a:t>
          </a:r>
          <a:r>
            <a:rPr lang="ru-RU" dirty="0" err="1" smtClean="0"/>
            <a:t>неякісний</a:t>
          </a:r>
          <a:r>
            <a:rPr lang="ru-RU" dirty="0" smtClean="0"/>
            <a:t> </a:t>
          </a:r>
          <a:r>
            <a:rPr lang="ru-RU" dirty="0" err="1" smtClean="0"/>
            <a:t>інструктаж</a:t>
          </a:r>
          <a:r>
            <a:rPr lang="ru-RU" dirty="0" smtClean="0"/>
            <a:t> </a:t>
          </a:r>
          <a:r>
            <a:rPr lang="ru-RU" dirty="0" err="1" smtClean="0"/>
            <a:t>учнів</a:t>
          </a:r>
          <a:r>
            <a:rPr lang="ru-RU" dirty="0" smtClean="0"/>
            <a:t>)</a:t>
          </a:r>
          <a:endParaRPr lang="ru-RU" dirty="0"/>
        </a:p>
      </dgm:t>
    </dgm:pt>
    <dgm:pt modelId="{633D3D24-5E7F-4C80-935D-4502D6D0C4F0}" type="parTrans" cxnId="{70DBA3FB-A0E5-48A2-AAC8-796103B9A085}">
      <dgm:prSet/>
      <dgm:spPr/>
      <dgm:t>
        <a:bodyPr/>
        <a:lstStyle/>
        <a:p>
          <a:endParaRPr lang="ru-RU"/>
        </a:p>
      </dgm:t>
    </dgm:pt>
    <dgm:pt modelId="{3BE1227A-B83D-42BA-8075-81F0792B0594}" type="sibTrans" cxnId="{70DBA3FB-A0E5-48A2-AAC8-796103B9A085}">
      <dgm:prSet/>
      <dgm:spPr/>
      <dgm:t>
        <a:bodyPr/>
        <a:lstStyle/>
        <a:p>
          <a:endParaRPr lang="ru-RU"/>
        </a:p>
      </dgm:t>
    </dgm:pt>
    <dgm:pt modelId="{03CEC549-B62C-4771-92CB-D7AF1D5888B9}" type="pres">
      <dgm:prSet presAssocID="{3D64E3D8-F75B-4974-B6DE-AFF62FAD4E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DC3F85-F241-47B5-9FE8-9026478B5AA3}" type="pres">
      <dgm:prSet presAssocID="{E6E6A49F-0F20-43B0-968B-F06F0CBC8BED}" presName="node" presStyleLbl="node1" presStyleIdx="0" presStyleCnt="3" custScaleX="113424" custScaleY="115826" custRadScaleRad="100742" custRadScaleInc="-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D8E40-886C-4019-B172-6B7CAF7F3FF5}" type="pres">
      <dgm:prSet presAssocID="{EE78BA97-26C3-41D9-B3AE-FA2FE3006C8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8FD5A48-25C7-4278-B8DC-4FF06FFCBDCE}" type="pres">
      <dgm:prSet presAssocID="{EE78BA97-26C3-41D9-B3AE-FA2FE3006C8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F5068B1-8E37-49B9-A416-3F4F4E885601}" type="pres">
      <dgm:prSet presAssocID="{960F5B40-403F-4EC2-8043-AB18CAF57B33}" presName="node" presStyleLbl="node1" presStyleIdx="1" presStyleCnt="3" custScaleX="132831" custScaleY="135588" custRadScaleRad="96051" custRadScaleInc="3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C60F6-CF12-4A5C-8B05-E3742D3E1441}" type="pres">
      <dgm:prSet presAssocID="{A62EF538-8D18-458D-A795-6AAF8AA93BD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A4464AB-75E1-4C44-A428-D74A81F5E216}" type="pres">
      <dgm:prSet presAssocID="{A62EF538-8D18-458D-A795-6AAF8AA93BD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3F23DCD-38CB-4FF0-A9FC-BF7CCE0960B6}" type="pres">
      <dgm:prSet presAssocID="{294E1977-0557-4E3E-816B-024582413940}" presName="node" presStyleLbl="node1" presStyleIdx="2" presStyleCnt="3" custScaleX="140818" custScaleY="135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1BABA-B3ED-42D5-A434-3FA95FE177F3}" type="pres">
      <dgm:prSet presAssocID="{3BE1227A-B83D-42BA-8075-81F0792B059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1B557F3-DB04-4339-82F4-6070066AE3BA}" type="pres">
      <dgm:prSet presAssocID="{3BE1227A-B83D-42BA-8075-81F0792B059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1A75AD9-74F7-41C6-9414-090BFDA36D69}" srcId="{3D64E3D8-F75B-4974-B6DE-AFF62FAD4E0B}" destId="{960F5B40-403F-4EC2-8043-AB18CAF57B33}" srcOrd="1" destOrd="0" parTransId="{E394DE82-4BFA-47D8-AECB-9787B7EC10AA}" sibTransId="{A62EF538-8D18-458D-A795-6AAF8AA93BD0}"/>
    <dgm:cxn modelId="{CC6771F3-3FD2-45F4-80D5-AACF88B89195}" type="presOf" srcId="{E6E6A49F-0F20-43B0-968B-F06F0CBC8BED}" destId="{6CDC3F85-F241-47B5-9FE8-9026478B5AA3}" srcOrd="0" destOrd="0" presId="urn:microsoft.com/office/officeart/2005/8/layout/cycle7"/>
    <dgm:cxn modelId="{0EAE5D67-EF27-410A-8317-747E1B598F5B}" type="presOf" srcId="{3D64E3D8-F75B-4974-B6DE-AFF62FAD4E0B}" destId="{03CEC549-B62C-4771-92CB-D7AF1D5888B9}" srcOrd="0" destOrd="0" presId="urn:microsoft.com/office/officeart/2005/8/layout/cycle7"/>
    <dgm:cxn modelId="{D5D88BAC-33D7-462A-ADC0-277EE250CB0D}" type="presOf" srcId="{EE78BA97-26C3-41D9-B3AE-FA2FE3006C8D}" destId="{D44D8E40-886C-4019-B172-6B7CAF7F3FF5}" srcOrd="0" destOrd="0" presId="urn:microsoft.com/office/officeart/2005/8/layout/cycle7"/>
    <dgm:cxn modelId="{41166C4C-4D00-4324-A423-C8933321F01D}" type="presOf" srcId="{960F5B40-403F-4EC2-8043-AB18CAF57B33}" destId="{1F5068B1-8E37-49B9-A416-3F4F4E885601}" srcOrd="0" destOrd="0" presId="urn:microsoft.com/office/officeart/2005/8/layout/cycle7"/>
    <dgm:cxn modelId="{A498BD3E-2EA2-455F-B7D0-416E3D8FDE65}" type="presOf" srcId="{294E1977-0557-4E3E-816B-024582413940}" destId="{73F23DCD-38CB-4FF0-A9FC-BF7CCE0960B6}" srcOrd="0" destOrd="0" presId="urn:microsoft.com/office/officeart/2005/8/layout/cycle7"/>
    <dgm:cxn modelId="{70DBA3FB-A0E5-48A2-AAC8-796103B9A085}" srcId="{3D64E3D8-F75B-4974-B6DE-AFF62FAD4E0B}" destId="{294E1977-0557-4E3E-816B-024582413940}" srcOrd="2" destOrd="0" parTransId="{633D3D24-5E7F-4C80-935D-4502D6D0C4F0}" sibTransId="{3BE1227A-B83D-42BA-8075-81F0792B0594}"/>
    <dgm:cxn modelId="{FD5AA0A7-C4AB-4A16-9ED6-B2EEBD5382C5}" type="presOf" srcId="{3BE1227A-B83D-42BA-8075-81F0792B0594}" destId="{BB91BABA-B3ED-42D5-A434-3FA95FE177F3}" srcOrd="0" destOrd="0" presId="urn:microsoft.com/office/officeart/2005/8/layout/cycle7"/>
    <dgm:cxn modelId="{B02D9A05-1332-4D12-A815-33E2D41F9EF2}" srcId="{3D64E3D8-F75B-4974-B6DE-AFF62FAD4E0B}" destId="{E6E6A49F-0F20-43B0-968B-F06F0CBC8BED}" srcOrd="0" destOrd="0" parTransId="{E17E211A-EE5F-4996-92DA-3E31134DB9A2}" sibTransId="{EE78BA97-26C3-41D9-B3AE-FA2FE3006C8D}"/>
    <dgm:cxn modelId="{244D0778-B4AF-43FB-BB6E-E1716F082BCE}" type="presOf" srcId="{3BE1227A-B83D-42BA-8075-81F0792B0594}" destId="{81B557F3-DB04-4339-82F4-6070066AE3BA}" srcOrd="1" destOrd="0" presId="urn:microsoft.com/office/officeart/2005/8/layout/cycle7"/>
    <dgm:cxn modelId="{DE15AEFE-0997-41C5-A4B3-5A893BA25405}" type="presOf" srcId="{A62EF538-8D18-458D-A795-6AAF8AA93BD0}" destId="{FA4464AB-75E1-4C44-A428-D74A81F5E216}" srcOrd="1" destOrd="0" presId="urn:microsoft.com/office/officeart/2005/8/layout/cycle7"/>
    <dgm:cxn modelId="{01EAD983-A213-420C-8F08-D736D7E06D46}" type="presOf" srcId="{A62EF538-8D18-458D-A795-6AAF8AA93BD0}" destId="{679C60F6-CF12-4A5C-8B05-E3742D3E1441}" srcOrd="0" destOrd="0" presId="urn:microsoft.com/office/officeart/2005/8/layout/cycle7"/>
    <dgm:cxn modelId="{346DDEEA-A990-4B88-98E1-5F120E5D894A}" type="presOf" srcId="{EE78BA97-26C3-41D9-B3AE-FA2FE3006C8D}" destId="{28FD5A48-25C7-4278-B8DC-4FF06FFCBDCE}" srcOrd="1" destOrd="0" presId="urn:microsoft.com/office/officeart/2005/8/layout/cycle7"/>
    <dgm:cxn modelId="{1252E0C2-576F-4111-B45A-FDF6EE792D90}" type="presParOf" srcId="{03CEC549-B62C-4771-92CB-D7AF1D5888B9}" destId="{6CDC3F85-F241-47B5-9FE8-9026478B5AA3}" srcOrd="0" destOrd="0" presId="urn:microsoft.com/office/officeart/2005/8/layout/cycle7"/>
    <dgm:cxn modelId="{2E60270D-3CB3-4FC4-8141-9E21D07DBD7E}" type="presParOf" srcId="{03CEC549-B62C-4771-92CB-D7AF1D5888B9}" destId="{D44D8E40-886C-4019-B172-6B7CAF7F3FF5}" srcOrd="1" destOrd="0" presId="urn:microsoft.com/office/officeart/2005/8/layout/cycle7"/>
    <dgm:cxn modelId="{CDF38279-C2E8-4878-A3B4-223E42F8E4E5}" type="presParOf" srcId="{D44D8E40-886C-4019-B172-6B7CAF7F3FF5}" destId="{28FD5A48-25C7-4278-B8DC-4FF06FFCBDCE}" srcOrd="0" destOrd="0" presId="urn:microsoft.com/office/officeart/2005/8/layout/cycle7"/>
    <dgm:cxn modelId="{419D2B34-92E3-4A82-9D91-DC1307C0B6E3}" type="presParOf" srcId="{03CEC549-B62C-4771-92CB-D7AF1D5888B9}" destId="{1F5068B1-8E37-49B9-A416-3F4F4E885601}" srcOrd="2" destOrd="0" presId="urn:microsoft.com/office/officeart/2005/8/layout/cycle7"/>
    <dgm:cxn modelId="{39A23A52-0FCF-41E7-B795-F067E0FF00A3}" type="presParOf" srcId="{03CEC549-B62C-4771-92CB-D7AF1D5888B9}" destId="{679C60F6-CF12-4A5C-8B05-E3742D3E1441}" srcOrd="3" destOrd="0" presId="urn:microsoft.com/office/officeart/2005/8/layout/cycle7"/>
    <dgm:cxn modelId="{10448707-A7C6-404E-A9BE-19EEF94EBFDF}" type="presParOf" srcId="{679C60F6-CF12-4A5C-8B05-E3742D3E1441}" destId="{FA4464AB-75E1-4C44-A428-D74A81F5E216}" srcOrd="0" destOrd="0" presId="urn:microsoft.com/office/officeart/2005/8/layout/cycle7"/>
    <dgm:cxn modelId="{053DF741-3FB1-4113-8A98-9C0B02C6C824}" type="presParOf" srcId="{03CEC549-B62C-4771-92CB-D7AF1D5888B9}" destId="{73F23DCD-38CB-4FF0-A9FC-BF7CCE0960B6}" srcOrd="4" destOrd="0" presId="urn:microsoft.com/office/officeart/2005/8/layout/cycle7"/>
    <dgm:cxn modelId="{B0C893D2-F652-4A17-BD6D-29DF8071BFF1}" type="presParOf" srcId="{03CEC549-B62C-4771-92CB-D7AF1D5888B9}" destId="{BB91BABA-B3ED-42D5-A434-3FA95FE177F3}" srcOrd="5" destOrd="0" presId="urn:microsoft.com/office/officeart/2005/8/layout/cycle7"/>
    <dgm:cxn modelId="{56D83060-14DF-4127-8909-8D9753955DFD}" type="presParOf" srcId="{BB91BABA-B3ED-42D5-A434-3FA95FE177F3}" destId="{81B557F3-DB04-4339-82F4-6070066AE3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C3F85-F241-47B5-9FE8-9026478B5AA3}">
      <dsp:nvSpPr>
        <dsp:cNvPr id="0" name=""/>
        <dsp:cNvSpPr/>
      </dsp:nvSpPr>
      <dsp:spPr>
        <a:xfrm>
          <a:off x="2103470" y="-78721"/>
          <a:ext cx="1401729" cy="715707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Причини </a:t>
          </a:r>
          <a:r>
            <a:rPr lang="ru-RU" sz="1200" kern="1200" dirty="0" err="1" smtClean="0"/>
            <a:t>нещасних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випадків</a:t>
          </a:r>
          <a:endParaRPr lang="ru-RU" sz="1200" kern="1200" dirty="0"/>
        </a:p>
      </dsp:txBody>
      <dsp:txXfrm>
        <a:off x="2124432" y="-57759"/>
        <a:ext cx="1359805" cy="673783"/>
      </dsp:txXfrm>
    </dsp:sp>
    <dsp:sp modelId="{D44D8E40-886C-4019-B172-6B7CAF7F3FF5}">
      <dsp:nvSpPr>
        <dsp:cNvPr id="0" name=""/>
        <dsp:cNvSpPr/>
      </dsp:nvSpPr>
      <dsp:spPr>
        <a:xfrm rot="3685834">
          <a:off x="3152796" y="1024214"/>
          <a:ext cx="232276" cy="2162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217677" y="1067468"/>
        <a:ext cx="102514" cy="129762"/>
      </dsp:txXfrm>
    </dsp:sp>
    <dsp:sp modelId="{1F5068B1-8E37-49B9-A416-3F4F4E885601}">
      <dsp:nvSpPr>
        <dsp:cNvPr id="0" name=""/>
        <dsp:cNvSpPr/>
      </dsp:nvSpPr>
      <dsp:spPr>
        <a:xfrm>
          <a:off x="2945996" y="1627714"/>
          <a:ext cx="1641567" cy="837819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Побутові</a:t>
          </a:r>
          <a:r>
            <a:rPr lang="ru-RU" sz="1200" kern="1200" dirty="0" smtClean="0"/>
            <a:t> (</a:t>
          </a:r>
          <a:r>
            <a:rPr lang="ru-RU" sz="1200" kern="1200" dirty="0" err="1" smtClean="0"/>
            <a:t>недостатній</a:t>
          </a:r>
          <a:r>
            <a:rPr lang="ru-RU" sz="1200" kern="1200" dirty="0" smtClean="0"/>
            <a:t> контроль з боку </a:t>
          </a:r>
          <a:r>
            <a:rPr lang="ru-RU" sz="1200" kern="1200" dirty="0" err="1" smtClean="0"/>
            <a:t>батьків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2970535" y="1652253"/>
        <a:ext cx="1592489" cy="788741"/>
      </dsp:txXfrm>
    </dsp:sp>
    <dsp:sp modelId="{679C60F6-CF12-4A5C-8B05-E3742D3E1441}">
      <dsp:nvSpPr>
        <dsp:cNvPr id="0" name=""/>
        <dsp:cNvSpPr/>
      </dsp:nvSpPr>
      <dsp:spPr>
        <a:xfrm rot="10800000">
          <a:off x="2684685" y="1938488"/>
          <a:ext cx="232276" cy="2162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749566" y="1981742"/>
        <a:ext cx="102514" cy="129762"/>
      </dsp:txXfrm>
    </dsp:sp>
    <dsp:sp modelId="{73F23DCD-38CB-4FF0-A9FC-BF7CCE0960B6}">
      <dsp:nvSpPr>
        <dsp:cNvPr id="0" name=""/>
        <dsp:cNvSpPr/>
      </dsp:nvSpPr>
      <dsp:spPr>
        <a:xfrm>
          <a:off x="915377" y="1627714"/>
          <a:ext cx="1740273" cy="837819"/>
        </a:xfrm>
        <a:prstGeom prst="roundRect">
          <a:avLst>
            <a:gd name="adj" fmla="val 10000"/>
          </a:avLst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Організаційні</a:t>
          </a:r>
          <a:r>
            <a:rPr lang="ru-RU" sz="1200" kern="1200" dirty="0" smtClean="0"/>
            <a:t> (</a:t>
          </a:r>
          <a:r>
            <a:rPr lang="ru-RU" sz="1200" kern="1200" dirty="0" err="1" smtClean="0"/>
            <a:t>неякісний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інструктаж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учнів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939916" y="1652253"/>
        <a:ext cx="1691195" cy="788741"/>
      </dsp:txXfrm>
    </dsp:sp>
    <dsp:sp modelId="{BB91BABA-B3ED-42D5-A434-3FA95FE177F3}">
      <dsp:nvSpPr>
        <dsp:cNvPr id="0" name=""/>
        <dsp:cNvSpPr/>
      </dsp:nvSpPr>
      <dsp:spPr>
        <a:xfrm rot="17997605">
          <a:off x="2196383" y="1024214"/>
          <a:ext cx="232276" cy="2162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261264" y="1067468"/>
        <a:ext cx="102514" cy="129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EEDD2-2912-4F21-82F3-501B3BA7ABBD}" type="datetimeFigureOut">
              <a:rPr lang="uk-UA" smtClean="0"/>
              <a:pPr/>
              <a:t>26.06.2020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4E20D-88DE-44DC-9D63-AE1027D28FB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5403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5C01-AD88-4EA3-81CC-0D4EE58D26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76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5C01-AD88-4EA3-81CC-0D4EE58D26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23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5C01-AD88-4EA3-81CC-0D4EE58D26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86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5C01-AD88-4EA3-81CC-0D4EE58D26B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3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D9F3B-DAA9-4CE2-BAEE-B58AEFAD3AC9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58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844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9776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6551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97348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8958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7296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23946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36222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7638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4406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6511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7402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8058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7908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066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0056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0912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458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4995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image" Target="../media/image14.png"/><Relationship Id="rId26" Type="http://schemas.openxmlformats.org/officeDocument/2006/relationships/image" Target="../media/image1.png"/><Relationship Id="rId3" Type="http://schemas.openxmlformats.org/officeDocument/2006/relationships/image" Target="../media/image34.png"/><Relationship Id="rId21" Type="http://schemas.openxmlformats.org/officeDocument/2006/relationships/image" Target="../media/image16.png"/><Relationship Id="rId7" Type="http://schemas.openxmlformats.org/officeDocument/2006/relationships/image" Target="../media/image38.pn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5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6.png"/><Relationship Id="rId20" Type="http://schemas.openxmlformats.org/officeDocument/2006/relationships/image" Target="../media/image7.png"/><Relationship Id="rId29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24" Type="http://schemas.openxmlformats.org/officeDocument/2006/relationships/image" Target="../media/image47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45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Relationship Id="rId22" Type="http://schemas.openxmlformats.org/officeDocument/2006/relationships/image" Target="../media/image46.png"/><Relationship Id="rId27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39.png"/><Relationship Id="rId4" Type="http://schemas.openxmlformats.org/officeDocument/2006/relationships/image" Target="../media/image55.png"/><Relationship Id="rId9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18" Type="http://schemas.openxmlformats.org/officeDocument/2006/relationships/image" Target="../media/image66.png"/><Relationship Id="rId3" Type="http://schemas.openxmlformats.org/officeDocument/2006/relationships/image" Target="../media/image55.png"/><Relationship Id="rId21" Type="http://schemas.openxmlformats.org/officeDocument/2006/relationships/image" Target="../media/image69.png"/><Relationship Id="rId7" Type="http://schemas.openxmlformats.org/officeDocument/2006/relationships/image" Target="../media/image34.png"/><Relationship Id="rId12" Type="http://schemas.openxmlformats.org/officeDocument/2006/relationships/image" Target="../media/image62.png"/><Relationship Id="rId17" Type="http://schemas.openxmlformats.org/officeDocument/2006/relationships/image" Target="../media/image65.png"/><Relationship Id="rId2" Type="http://schemas.openxmlformats.org/officeDocument/2006/relationships/image" Target="../media/image38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37.png"/><Relationship Id="rId23" Type="http://schemas.openxmlformats.org/officeDocument/2006/relationships/image" Target="../media/image71.jpeg"/><Relationship Id="rId10" Type="http://schemas.openxmlformats.org/officeDocument/2006/relationships/image" Target="../media/image35.png"/><Relationship Id="rId19" Type="http://schemas.openxmlformats.org/officeDocument/2006/relationships/image" Target="../media/image67.png"/><Relationship Id="rId4" Type="http://schemas.openxmlformats.org/officeDocument/2006/relationships/image" Target="../media/image39.png"/><Relationship Id="rId9" Type="http://schemas.openxmlformats.org/officeDocument/2006/relationships/image" Target="../media/image60.png"/><Relationship Id="rId14" Type="http://schemas.openxmlformats.org/officeDocument/2006/relationships/image" Target="../media/image36.png"/><Relationship Id="rId22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38.png"/><Relationship Id="rId21" Type="http://schemas.openxmlformats.org/officeDocument/2006/relationships/image" Target="../media/image68.png"/><Relationship Id="rId7" Type="http://schemas.openxmlformats.org/officeDocument/2006/relationships/image" Target="../media/image33.png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11" Type="http://schemas.openxmlformats.org/officeDocument/2006/relationships/image" Target="../media/image35.png"/><Relationship Id="rId5" Type="http://schemas.openxmlformats.org/officeDocument/2006/relationships/image" Target="../media/image39.png"/><Relationship Id="rId15" Type="http://schemas.openxmlformats.org/officeDocument/2006/relationships/image" Target="../media/image36.png"/><Relationship Id="rId23" Type="http://schemas.openxmlformats.org/officeDocument/2006/relationships/image" Target="../media/image70.png"/><Relationship Id="rId10" Type="http://schemas.openxmlformats.org/officeDocument/2006/relationships/image" Target="../media/image60.png"/><Relationship Id="rId19" Type="http://schemas.openxmlformats.org/officeDocument/2006/relationships/image" Target="../media/image6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Relationship Id="rId22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38.png"/><Relationship Id="rId21" Type="http://schemas.openxmlformats.org/officeDocument/2006/relationships/image" Target="../media/image68.png"/><Relationship Id="rId7" Type="http://schemas.openxmlformats.org/officeDocument/2006/relationships/image" Target="../media/image33.png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11" Type="http://schemas.openxmlformats.org/officeDocument/2006/relationships/image" Target="../media/image35.png"/><Relationship Id="rId5" Type="http://schemas.openxmlformats.org/officeDocument/2006/relationships/image" Target="../media/image39.png"/><Relationship Id="rId15" Type="http://schemas.openxmlformats.org/officeDocument/2006/relationships/image" Target="../media/image36.png"/><Relationship Id="rId23" Type="http://schemas.openxmlformats.org/officeDocument/2006/relationships/image" Target="../media/image70.png"/><Relationship Id="rId10" Type="http://schemas.openxmlformats.org/officeDocument/2006/relationships/image" Target="../media/image60.png"/><Relationship Id="rId19" Type="http://schemas.openxmlformats.org/officeDocument/2006/relationships/image" Target="../media/image6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Relationship Id="rId22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pn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21" Type="http://schemas.openxmlformats.org/officeDocument/2006/relationships/image" Target="../media/image20.pn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23" Type="http://schemas.openxmlformats.org/officeDocument/2006/relationships/image" Target="../media/image72.jpe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1.png"/><Relationship Id="rId2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pn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21" Type="http://schemas.openxmlformats.org/officeDocument/2006/relationships/image" Target="../media/image20.pn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23" Type="http://schemas.openxmlformats.org/officeDocument/2006/relationships/image" Target="../media/image77.jpe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.png"/><Relationship Id="rId14" Type="http://schemas.openxmlformats.org/officeDocument/2006/relationships/image" Target="../media/image11.png"/><Relationship Id="rId2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image" Target="../media/image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23" Type="http://schemas.openxmlformats.org/officeDocument/2006/relationships/image" Target="../media/image79.pn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81.jpeg"/><Relationship Id="rId10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7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12" Type="http://schemas.openxmlformats.org/officeDocument/2006/relationships/image" Target="../media/image96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0.jpeg"/><Relationship Id="rId11" Type="http://schemas.openxmlformats.org/officeDocument/2006/relationships/image" Target="../media/image95.jpeg"/><Relationship Id="rId5" Type="http://schemas.openxmlformats.org/officeDocument/2006/relationships/image" Target="../media/image89.jpeg"/><Relationship Id="rId15" Type="http://schemas.openxmlformats.org/officeDocument/2006/relationships/image" Target="../media/image9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Relationship Id="rId14" Type="http://schemas.openxmlformats.org/officeDocument/2006/relationships/image" Target="../media/image9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13" Type="http://schemas.openxmlformats.org/officeDocument/2006/relationships/image" Target="../media/image111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Relationship Id="rId14" Type="http://schemas.openxmlformats.org/officeDocument/2006/relationships/image" Target="../media/image11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23" Type="http://schemas.openxmlformats.org/officeDocument/2006/relationships/image" Target="../media/image113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4" Type="http://schemas.openxmlformats.org/officeDocument/2006/relationships/image" Target="../media/image12.png"/><Relationship Id="rId2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30.jpeg"/><Relationship Id="rId10" Type="http://schemas.openxmlformats.org/officeDocument/2006/relationships/image" Target="../media/image2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11.png"/><Relationship Id="rId22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4186" y="3009538"/>
            <a:ext cx="4957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45" dirty="0">
                <a:solidFill>
                  <a:srgbClr val="002060"/>
                </a:solidFill>
              </a:rPr>
              <a:t>ЗВІТ</a:t>
            </a:r>
            <a:r>
              <a:rPr sz="4400" b="1" spc="-220" dirty="0">
                <a:solidFill>
                  <a:srgbClr val="002060"/>
                </a:solidFill>
              </a:rPr>
              <a:t> </a:t>
            </a:r>
            <a:r>
              <a:rPr sz="4400" b="1" spc="65" dirty="0">
                <a:solidFill>
                  <a:srgbClr val="002060"/>
                </a:solidFill>
              </a:rPr>
              <a:t>ДИРЕКТОРА</a:t>
            </a:r>
            <a:endParaRPr sz="4400" b="1" dirty="0">
              <a:solidFill>
                <a:srgbClr val="00206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4789" y="3849603"/>
            <a:ext cx="4932929" cy="1149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b="1" spc="35" dirty="0" smtClean="0">
                <a:solidFill>
                  <a:srgbClr val="002060"/>
                </a:solidFill>
                <a:latin typeface="Arial"/>
                <a:cs typeface="Arial"/>
              </a:rPr>
              <a:t>БІЛГОРОД-ДНІСТРОВСЬКОЇ</a:t>
            </a:r>
            <a:r>
              <a:rPr sz="1800" b="1" spc="3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Arial"/>
                <a:cs typeface="Arial"/>
              </a:rPr>
              <a:t>ЗАГАЛЬНООСВІТНЬОЇ</a:t>
            </a:r>
            <a:r>
              <a:rPr sz="1800" b="1" spc="-2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2060"/>
                </a:solidFill>
                <a:latin typeface="Arial"/>
                <a:cs typeface="Arial"/>
              </a:rPr>
              <a:t>ШКОЛИ</a:t>
            </a:r>
            <a:endParaRPr sz="1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120" dirty="0">
                <a:solidFill>
                  <a:srgbClr val="002060"/>
                </a:solidFill>
                <a:latin typeface="Arial"/>
                <a:cs typeface="Arial"/>
              </a:rPr>
              <a:t>І-ІІІ </a:t>
            </a:r>
            <a:r>
              <a:rPr sz="1800" b="1" spc="30" dirty="0">
                <a:solidFill>
                  <a:srgbClr val="002060"/>
                </a:solidFill>
                <a:latin typeface="Arial"/>
                <a:cs typeface="Arial"/>
              </a:rPr>
              <a:t>СТУПЕНІВ</a:t>
            </a:r>
            <a:r>
              <a:rPr sz="1800" b="1" spc="-2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-20" dirty="0" smtClean="0">
                <a:solidFill>
                  <a:srgbClr val="002060"/>
                </a:solidFill>
                <a:latin typeface="Arial"/>
                <a:cs typeface="Arial"/>
              </a:rPr>
              <a:t>№</a:t>
            </a:r>
            <a:r>
              <a:rPr lang="uk-UA" sz="1800" b="1" spc="-2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sz="1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35" dirty="0">
                <a:solidFill>
                  <a:srgbClr val="002060"/>
                </a:solidFill>
                <a:latin typeface="Arial"/>
                <a:cs typeface="Arial"/>
              </a:rPr>
              <a:t>ЗА </a:t>
            </a:r>
            <a:r>
              <a:rPr sz="1800" b="1" spc="-30" dirty="0" smtClean="0">
                <a:solidFill>
                  <a:srgbClr val="002060"/>
                </a:solidFill>
                <a:latin typeface="Arial"/>
                <a:cs typeface="Arial"/>
              </a:rPr>
              <a:t>201</a:t>
            </a:r>
            <a:r>
              <a:rPr lang="uk-UA" sz="1800" b="1" spc="-30" dirty="0" smtClean="0">
                <a:solidFill>
                  <a:srgbClr val="002060"/>
                </a:solidFill>
                <a:latin typeface="Arial"/>
                <a:cs typeface="Arial"/>
              </a:rPr>
              <a:t>9</a:t>
            </a:r>
            <a:r>
              <a:rPr lang="uk-UA" b="1" spc="-30" dirty="0" smtClean="0">
                <a:solidFill>
                  <a:srgbClr val="002060"/>
                </a:solidFill>
                <a:latin typeface="Arial"/>
                <a:cs typeface="Arial"/>
              </a:rPr>
              <a:t>/</a:t>
            </a:r>
            <a:r>
              <a:rPr sz="1800" b="1" spc="-30" dirty="0" smtClean="0">
                <a:solidFill>
                  <a:srgbClr val="002060"/>
                </a:solidFill>
                <a:latin typeface="Arial"/>
                <a:cs typeface="Arial"/>
              </a:rPr>
              <a:t>20</a:t>
            </a:r>
            <a:r>
              <a:rPr lang="uk-UA" sz="1800" b="1" spc="-30" dirty="0" smtClean="0">
                <a:solidFill>
                  <a:srgbClr val="002060"/>
                </a:solidFill>
                <a:latin typeface="Arial"/>
                <a:cs typeface="Arial"/>
              </a:rPr>
              <a:t>20</a:t>
            </a:r>
            <a:r>
              <a:rPr sz="1800" b="1" spc="-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002060"/>
                </a:solidFill>
                <a:latin typeface="Arial"/>
                <a:cs typeface="Arial"/>
              </a:rPr>
              <a:t>НАВЧАЛЬНИЙ</a:t>
            </a:r>
            <a:r>
              <a:rPr sz="1800" b="1" spc="-1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002060"/>
                </a:solidFill>
                <a:latin typeface="Arial"/>
                <a:cs typeface="Arial"/>
              </a:rPr>
              <a:t>РІК</a:t>
            </a:r>
            <a:endParaRPr sz="1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9990" y="3003842"/>
            <a:ext cx="171665" cy="17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5972" y="2211704"/>
            <a:ext cx="160782" cy="160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7891" y="2139734"/>
            <a:ext cx="171665" cy="17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80196" y="2067725"/>
            <a:ext cx="171665" cy="17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6089" y="2283714"/>
            <a:ext cx="160781" cy="1607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6080" y="2715767"/>
            <a:ext cx="160782" cy="1607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5946" y="2715806"/>
            <a:ext cx="171665" cy="171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6035" y="1779689"/>
            <a:ext cx="171665" cy="171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09600" y="195455"/>
            <a:ext cx="8460397" cy="4948045"/>
            <a:chOff x="683564" y="195453"/>
            <a:chExt cx="8460397" cy="4948045"/>
          </a:xfrm>
        </p:grpSpPr>
        <p:sp>
          <p:nvSpPr>
            <p:cNvPr id="14" name="object 14"/>
            <p:cNvSpPr/>
            <p:nvPr/>
          </p:nvSpPr>
          <p:spPr>
            <a:xfrm>
              <a:off x="4211954" y="267462"/>
              <a:ext cx="160782" cy="1607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9946" y="1059599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1774" y="3003804"/>
              <a:ext cx="160781" cy="160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19855" y="339509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5837" y="1347597"/>
              <a:ext cx="160782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43783" y="2355723"/>
              <a:ext cx="160781" cy="1607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3648" y="2787776"/>
              <a:ext cx="160781" cy="1607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3564" y="2787815"/>
              <a:ext cx="171665" cy="171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67712" y="1779689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55748" y="843572"/>
              <a:ext cx="171665" cy="17166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3694" y="267462"/>
              <a:ext cx="160781" cy="16078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3604" y="1851698"/>
              <a:ext cx="171665" cy="1716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5573" y="1707680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573" y="411480"/>
              <a:ext cx="160781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63648" y="1059599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75613" y="483489"/>
              <a:ext cx="160781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15618" y="987551"/>
              <a:ext cx="160781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72296" y="2931833"/>
              <a:ext cx="171665" cy="1716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28277" y="2139695"/>
              <a:ext cx="160781" cy="160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84260" y="195453"/>
              <a:ext cx="160781" cy="1607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12251" y="987590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44079" y="2931795"/>
              <a:ext cx="160781" cy="160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92161" y="267500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48142" y="1275588"/>
              <a:ext cx="160781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40143" y="1707680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8053" y="771563"/>
              <a:ext cx="171665" cy="17166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96126" y="195453"/>
              <a:ext cx="160781" cy="16078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27954" y="1635671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27954" y="339471"/>
              <a:ext cx="160782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36080" y="987590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48045" y="411480"/>
              <a:ext cx="160782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87999" y="915543"/>
              <a:ext cx="160782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11954" y="3651885"/>
              <a:ext cx="160782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39946" y="4443958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19855" y="3723881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75837" y="4731994"/>
              <a:ext cx="160782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5748" y="4227931"/>
              <a:ext cx="171665" cy="17166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23694" y="3651885"/>
              <a:ext cx="160781" cy="16078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5573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5573" y="3795890"/>
              <a:ext cx="160781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63648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75613" y="3867899"/>
              <a:ext cx="160781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15618" y="4371949"/>
              <a:ext cx="160781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748522" y="3651885"/>
              <a:ext cx="160781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676513" y="4443958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56423" y="3723881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812404" y="4731994"/>
              <a:ext cx="160781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92315" y="4227931"/>
              <a:ext cx="171665" cy="17166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660260" y="3651885"/>
              <a:ext cx="160781" cy="16078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2090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92090" y="3795890"/>
              <a:ext cx="160782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300216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12179" y="3867899"/>
              <a:ext cx="160782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52135" y="4371949"/>
              <a:ext cx="160782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" name="Рисунок 3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9144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529051"/>
              </p:ext>
            </p:extLst>
          </p:nvPr>
        </p:nvGraphicFramePr>
        <p:xfrm>
          <a:off x="1143000" y="514350"/>
          <a:ext cx="7485063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709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61950"/>
            <a:ext cx="5486400" cy="73206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Якість знань  2019/2020 </a:t>
            </a:r>
            <a:r>
              <a:rPr lang="uk-UA" b="1" dirty="0" err="1" smtClean="0">
                <a:solidFill>
                  <a:srgbClr val="002060"/>
                </a:solidFill>
              </a:rPr>
              <a:t>н.р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200150"/>
            <a:ext cx="7467599" cy="3124200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відмінників     % якість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школі                           68 учнів            56 %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школа            32 учні              68 %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ланка                 26 учнів            50 %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 ланка                  10 учнів            50 %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Свідоцтва з відзнакою: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 освіта                     1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Повна загальна освіта     6                     3 -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медаль</a:t>
            </a:r>
            <a:endParaRPr lang="uk-UA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8"/>
          <p:cNvSpPr/>
          <p:nvPr/>
        </p:nvSpPr>
        <p:spPr>
          <a:xfrm>
            <a:off x="4495800" y="1200150"/>
            <a:ext cx="1828800" cy="3124200"/>
          </a:xfrm>
          <a:custGeom>
            <a:avLst/>
            <a:gdLst/>
            <a:ahLst/>
            <a:cxnLst/>
            <a:rect l="l" t="t" r="r" b="b"/>
            <a:pathLst>
              <a:path w="2998470" h="792479">
                <a:moveTo>
                  <a:pt x="45707" y="0"/>
                </a:moveTo>
                <a:lnTo>
                  <a:pt x="0" y="0"/>
                </a:lnTo>
                <a:lnTo>
                  <a:pt x="0" y="792086"/>
                </a:lnTo>
                <a:lnTo>
                  <a:pt x="45707" y="792086"/>
                </a:lnTo>
                <a:lnTo>
                  <a:pt x="45707" y="0"/>
                </a:lnTo>
                <a:close/>
              </a:path>
              <a:path w="2998470" h="792479">
                <a:moveTo>
                  <a:pt x="2998076" y="0"/>
                </a:moveTo>
                <a:lnTo>
                  <a:pt x="2952369" y="0"/>
                </a:lnTo>
                <a:lnTo>
                  <a:pt x="2952369" y="792086"/>
                </a:lnTo>
                <a:lnTo>
                  <a:pt x="2998076" y="792086"/>
                </a:lnTo>
                <a:lnTo>
                  <a:pt x="299807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0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201056"/>
            <a:ext cx="531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252525"/>
                </a:solidFill>
                <a:latin typeface="Arial"/>
                <a:cs typeface="Arial"/>
              </a:rPr>
              <a:t>Результативність </a:t>
            </a:r>
            <a:r>
              <a:rPr sz="1800" b="1" spc="70" dirty="0">
                <a:solidFill>
                  <a:srgbClr val="252525"/>
                </a:solidFill>
                <a:latin typeface="Arial"/>
                <a:cs typeface="Arial"/>
              </a:rPr>
              <a:t>участі</a:t>
            </a:r>
            <a:r>
              <a:rPr sz="1800" b="1" spc="-2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252525"/>
                </a:solidFill>
                <a:latin typeface="Arial"/>
                <a:cs typeface="Arial"/>
              </a:rPr>
              <a:t>у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120" dirty="0">
                <a:solidFill>
                  <a:srgbClr val="252525"/>
                </a:solidFill>
                <a:latin typeface="Arial"/>
                <a:cs typeface="Arial"/>
              </a:rPr>
              <a:t>ІІ</a:t>
            </a:r>
            <a:r>
              <a:rPr sz="1800" b="1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252525"/>
                </a:solidFill>
                <a:latin typeface="Arial"/>
                <a:cs typeface="Arial"/>
              </a:rPr>
              <a:t>етапі</a:t>
            </a:r>
            <a:r>
              <a:rPr sz="1800" b="1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252525"/>
                </a:solidFill>
                <a:latin typeface="Arial"/>
                <a:cs typeface="Arial"/>
              </a:rPr>
              <a:t>Всеукраїнських</a:t>
            </a:r>
            <a:r>
              <a:rPr sz="1800" b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252525"/>
                </a:solidFill>
                <a:latin typeface="Arial"/>
                <a:cs typeface="Arial"/>
              </a:rPr>
              <a:t>учнівських</a:t>
            </a:r>
            <a:r>
              <a:rPr sz="18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252525"/>
                </a:solidFill>
                <a:latin typeface="Arial"/>
                <a:cs typeface="Arial"/>
              </a:rPr>
              <a:t>олімпіад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4170995"/>
            <a:ext cx="45720" cy="792480"/>
          </a:xfrm>
          <a:custGeom>
            <a:avLst/>
            <a:gdLst/>
            <a:ahLst/>
            <a:cxnLst/>
            <a:rect l="l" t="t" r="r" b="b"/>
            <a:pathLst>
              <a:path w="45720" h="792479">
                <a:moveTo>
                  <a:pt x="45718" y="0"/>
                </a:moveTo>
                <a:lnTo>
                  <a:pt x="0" y="0"/>
                </a:lnTo>
                <a:lnTo>
                  <a:pt x="0" y="792086"/>
                </a:lnTo>
                <a:lnTo>
                  <a:pt x="45718" y="792086"/>
                </a:lnTo>
                <a:lnTo>
                  <a:pt x="4571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65246" y="4357051"/>
            <a:ext cx="1621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0" dirty="0" smtClean="0">
                <a:solidFill>
                  <a:srgbClr val="22457A"/>
                </a:solidFill>
                <a:latin typeface="Arial"/>
                <a:cs typeface="Arial"/>
              </a:rPr>
              <a:t>38</a:t>
            </a:r>
            <a:r>
              <a:rPr sz="3600" b="1" spc="-265" dirty="0" smtClean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22457A"/>
                </a:solidFill>
                <a:latin typeface="Arial"/>
                <a:cs typeface="Arial"/>
              </a:rPr>
              <a:t>перемог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0973" y="4406975"/>
            <a:ext cx="1499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30" dirty="0">
                <a:solidFill>
                  <a:srgbClr val="22457A"/>
                </a:solidFill>
                <a:latin typeface="Arial"/>
                <a:cs typeface="Arial"/>
              </a:rPr>
              <a:t>50</a:t>
            </a:r>
            <a:r>
              <a:rPr sz="1800" b="1" spc="-130" dirty="0">
                <a:solidFill>
                  <a:srgbClr val="22457A"/>
                </a:solidFill>
                <a:latin typeface="Arial"/>
                <a:cs typeface="Arial"/>
              </a:rPr>
              <a:t>%</a:t>
            </a:r>
            <a:r>
              <a:rPr sz="1800" b="1" spc="-125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22457A"/>
                </a:solidFill>
                <a:latin typeface="Arial"/>
                <a:cs typeface="Arial"/>
              </a:rPr>
              <a:t>якості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95640" y="4280838"/>
            <a:ext cx="3634104" cy="609600"/>
            <a:chOff x="1763648" y="4011904"/>
            <a:chExt cx="3634104" cy="609600"/>
          </a:xfrm>
        </p:grpSpPr>
        <p:sp>
          <p:nvSpPr>
            <p:cNvPr id="31" name="object 31"/>
            <p:cNvSpPr/>
            <p:nvPr/>
          </p:nvSpPr>
          <p:spPr>
            <a:xfrm>
              <a:off x="4788026" y="4011904"/>
              <a:ext cx="6096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63648" y="4011904"/>
              <a:ext cx="6096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293230" y="1324418"/>
            <a:ext cx="2952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4800" b="1" spc="-550" dirty="0">
                <a:solidFill>
                  <a:srgbClr val="252525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39721" y="1579883"/>
            <a:ext cx="1712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22457A"/>
                </a:solidFill>
                <a:latin typeface="Arial"/>
                <a:cs typeface="Arial"/>
              </a:rPr>
              <a:t>Перших</a:t>
            </a:r>
            <a:r>
              <a:rPr sz="1800" b="1" spc="-100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22457A"/>
                </a:solidFill>
                <a:latin typeface="Arial"/>
                <a:cs typeface="Arial"/>
              </a:rPr>
              <a:t>місць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52173" y="1860844"/>
            <a:ext cx="2438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spc="-465" baseline="-13310" dirty="0" smtClean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r>
              <a:rPr lang="uk-UA" sz="7200" b="1" spc="-465" baseline="-13310" dirty="0" smtClean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r>
              <a:rPr sz="7200" b="1" spc="-465" baseline="-1331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22457A"/>
                </a:solidFill>
                <a:latin typeface="Arial"/>
                <a:cs typeface="Arial"/>
              </a:rPr>
              <a:t>Других</a:t>
            </a:r>
            <a:r>
              <a:rPr sz="1800" b="1" spc="105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22457A"/>
                </a:solidFill>
                <a:latin typeface="Arial"/>
                <a:cs typeface="Arial"/>
              </a:rPr>
              <a:t>місць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74591" y="2532562"/>
            <a:ext cx="2333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uk-UA" sz="7200" b="1" spc="37" baseline="-13310" dirty="0" smtClean="0">
                <a:solidFill>
                  <a:srgbClr val="252525"/>
                </a:solidFill>
                <a:latin typeface="Arial"/>
                <a:cs typeface="Arial"/>
              </a:rPr>
              <a:t>19</a:t>
            </a:r>
            <a:r>
              <a:rPr sz="7200" b="1" spc="-1455" baseline="-1331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22457A"/>
                </a:solidFill>
                <a:latin typeface="Arial"/>
                <a:cs typeface="Arial"/>
              </a:rPr>
              <a:t>Третіх місць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04093" y="1386536"/>
            <a:ext cx="681990" cy="1872614"/>
            <a:chOff x="827582" y="1419605"/>
            <a:chExt cx="681990" cy="1872614"/>
          </a:xfrm>
        </p:grpSpPr>
        <p:sp>
          <p:nvSpPr>
            <p:cNvPr id="38" name="object 38"/>
            <p:cNvSpPr/>
            <p:nvPr/>
          </p:nvSpPr>
          <p:spPr>
            <a:xfrm>
              <a:off x="899591" y="1419605"/>
              <a:ext cx="6096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43609" y="2211704"/>
              <a:ext cx="432054" cy="4320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7582" y="2211704"/>
              <a:ext cx="432053" cy="4320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15618" y="2931794"/>
              <a:ext cx="360044" cy="360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1600" y="2931794"/>
              <a:ext cx="360045" cy="360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7582" y="2931794"/>
              <a:ext cx="360045" cy="360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3644232069"/>
              </p:ext>
            </p:extLst>
          </p:nvPr>
        </p:nvGraphicFramePr>
        <p:xfrm>
          <a:off x="3718751" y="798130"/>
          <a:ext cx="5712909" cy="369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503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7183" y="22352"/>
            <a:ext cx="875061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uk-UA" sz="1600" b="1" dirty="0"/>
              <a:t>А Н А Л І З</a:t>
            </a:r>
          </a:p>
          <a:p>
            <a:pPr algn="ctr"/>
            <a:r>
              <a:rPr lang="uk-UA" sz="1600" b="1" dirty="0"/>
              <a:t>участі учнів ЗОШ № 3 в І, ІІ та ІІІ етапах Всеукраїнської учнівської олімпіади</a:t>
            </a:r>
            <a:endParaRPr lang="uk-UA" sz="1600" dirty="0"/>
          </a:p>
          <a:p>
            <a:pPr algn="ctr"/>
            <a:r>
              <a:rPr lang="uk-UA" sz="1600" b="1" dirty="0"/>
              <a:t>з базових дисциплін у 2019-2020 навчальному році</a:t>
            </a:r>
            <a:endParaRPr lang="uk-UA" sz="1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742873" y="3351136"/>
            <a:ext cx="8414385" cy="601980"/>
            <a:chOff x="742873" y="3351136"/>
            <a:chExt cx="8414385" cy="601980"/>
          </a:xfrm>
        </p:grpSpPr>
        <p:sp>
          <p:nvSpPr>
            <p:cNvPr id="5" name="object 5"/>
            <p:cNvSpPr/>
            <p:nvPr/>
          </p:nvSpPr>
          <p:spPr>
            <a:xfrm>
              <a:off x="755573" y="3363836"/>
              <a:ext cx="8388985" cy="576580"/>
            </a:xfrm>
            <a:custGeom>
              <a:avLst/>
              <a:gdLst/>
              <a:ahLst/>
              <a:cxnLst/>
              <a:rect l="l" t="t" r="r" b="b"/>
              <a:pathLst>
                <a:path w="8388985" h="576579">
                  <a:moveTo>
                    <a:pt x="8388477" y="0"/>
                  </a:moveTo>
                  <a:lnTo>
                    <a:pt x="0" y="0"/>
                  </a:lnTo>
                  <a:lnTo>
                    <a:pt x="0" y="576059"/>
                  </a:lnTo>
                  <a:lnTo>
                    <a:pt x="8388477" y="576059"/>
                  </a:lnTo>
                  <a:lnTo>
                    <a:pt x="8388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573" y="3363836"/>
              <a:ext cx="8388985" cy="576580"/>
            </a:xfrm>
            <a:custGeom>
              <a:avLst/>
              <a:gdLst/>
              <a:ahLst/>
              <a:cxnLst/>
              <a:rect l="l" t="t" r="r" b="b"/>
              <a:pathLst>
                <a:path w="8388985" h="576579">
                  <a:moveTo>
                    <a:pt x="0" y="576059"/>
                  </a:moveTo>
                  <a:lnTo>
                    <a:pt x="8388477" y="576059"/>
                  </a:lnTo>
                  <a:lnTo>
                    <a:pt x="8388477" y="0"/>
                  </a:lnTo>
                  <a:lnTo>
                    <a:pt x="0" y="0"/>
                  </a:lnTo>
                  <a:lnTo>
                    <a:pt x="0" y="57605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17185" y="771267"/>
          <a:ext cx="8750616" cy="65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185">
                  <a:extLst>
                    <a:ext uri="{9D8B030D-6E8A-4147-A177-3AD203B41FA5}">
                      <a16:colId xmlns:a16="http://schemas.microsoft.com/office/drawing/2014/main" xmlns="" val="2550324179"/>
                    </a:ext>
                  </a:extLst>
                </a:gridCol>
                <a:gridCol w="2149430">
                  <a:extLst>
                    <a:ext uri="{9D8B030D-6E8A-4147-A177-3AD203B41FA5}">
                      <a16:colId xmlns:a16="http://schemas.microsoft.com/office/drawing/2014/main" xmlns="" val="252297911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52941286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42480156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3339703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39397059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xmlns="" val="3765313839"/>
                    </a:ext>
                  </a:extLst>
                </a:gridCol>
              </a:tblGrid>
              <a:tr h="232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 пп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Предмет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Клас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Прізвище, ім’я учня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ІІ </a:t>
                      </a:r>
                      <a:r>
                        <a:rPr lang="uk-UA" sz="1200" dirty="0" smtClean="0">
                          <a:effectLst/>
                        </a:rPr>
                        <a:t>етап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ІІІ етап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Вчитель-</a:t>
                      </a:r>
                      <a:r>
                        <a:rPr lang="uk-UA" sz="1200" dirty="0" err="1">
                          <a:effectLst/>
                        </a:rPr>
                        <a:t>предметник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extLst>
                  <a:ext uri="{0D108BD9-81ED-4DB2-BD59-A6C34878D82A}">
                    <a16:rowId xmlns:a16="http://schemas.microsoft.com/office/drawing/2014/main" xmlns="" val="2035506725"/>
                  </a:ext>
                </a:extLst>
              </a:tr>
              <a:tr h="2331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Історія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Сліпченко</a:t>
                      </a:r>
                      <a:r>
                        <a:rPr lang="uk-UA" sz="1600" dirty="0">
                          <a:effectLst/>
                        </a:rPr>
                        <a:t> Станіслав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Боровик О.О.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extLst>
                  <a:ext uri="{0D108BD9-81ED-4DB2-BD59-A6C34878D82A}">
                    <a16:rowId xmlns:a16="http://schemas.microsoft.com/office/drawing/2014/main" xmlns="" val="563674069"/>
                  </a:ext>
                </a:extLst>
              </a:tr>
              <a:tr h="2331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8в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Месержи Ярослав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Сапатінський</a:t>
                      </a:r>
                      <a:r>
                        <a:rPr lang="uk-UA" sz="1600" dirty="0">
                          <a:effectLst/>
                        </a:rPr>
                        <a:t> М.В.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extLst>
                  <a:ext uri="{0D108BD9-81ED-4DB2-BD59-A6C34878D82A}">
                    <a16:rowId xmlns:a16="http://schemas.microsoft.com/office/drawing/2014/main" xmlns="" val="777581255"/>
                  </a:ext>
                </a:extLst>
              </a:tr>
              <a:tr h="2331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Біологія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8а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Голинковська</a:t>
                      </a:r>
                      <a:r>
                        <a:rPr lang="uk-UA" sz="1600" dirty="0">
                          <a:effectLst/>
                        </a:rPr>
                        <a:t> Аліна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Боднар С.В.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Звягінцева Н.С.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extLst>
                  <a:ext uri="{0D108BD9-81ED-4DB2-BD59-A6C34878D82A}">
                    <a16:rowId xmlns:a16="http://schemas.microsoft.com/office/drawing/2014/main" xmlns="" val="489482562"/>
                  </a:ext>
                </a:extLst>
              </a:tr>
              <a:tr h="2331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Гореліхина</a:t>
                      </a:r>
                      <a:r>
                        <a:rPr lang="uk-UA" sz="1600" dirty="0">
                          <a:effectLst/>
                        </a:rPr>
                        <a:t> Софія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10052"/>
                  </a:ext>
                </a:extLst>
              </a:tr>
              <a:tr h="2331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9б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Міхова Альона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935118"/>
                  </a:ext>
                </a:extLst>
              </a:tr>
              <a:tr h="233125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Географія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Квачук Марія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Сердцевич</a:t>
                      </a:r>
                      <a:r>
                        <a:rPr lang="uk-UA" sz="1600" dirty="0">
                          <a:effectLst/>
                        </a:rPr>
                        <a:t> А.П.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extLst>
                  <a:ext uri="{0D108BD9-81ED-4DB2-BD59-A6C34878D82A}">
                    <a16:rowId xmlns:a16="http://schemas.microsoft.com/office/drawing/2014/main" xmlns="" val="3360719213"/>
                  </a:ext>
                </a:extLst>
              </a:tr>
              <a:tr h="2331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9б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Міхова Альона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268797"/>
                  </a:ext>
                </a:extLst>
              </a:tr>
              <a:tr h="2331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Артеменко Владислава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9828128"/>
                  </a:ext>
                </a:extLst>
              </a:tr>
              <a:tr h="2331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8а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Катюжанська Анастасія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1871795"/>
                  </a:ext>
                </a:extLst>
              </a:tr>
              <a:tr h="2331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Ігнатович Олександра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1429977"/>
                  </a:ext>
                </a:extLst>
              </a:tr>
              <a:tr h="2331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Сліпченко Станіслав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6008176"/>
                  </a:ext>
                </a:extLst>
              </a:tr>
              <a:tr h="2331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Техн. праця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Поцелуєв Мирослав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Суржик Г.Я.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extLst>
                  <a:ext uri="{0D108BD9-81ED-4DB2-BD59-A6C34878D82A}">
                    <a16:rowId xmlns:a16="http://schemas.microsoft.com/office/drawing/2014/main" xmlns="" val="2847714465"/>
                  </a:ext>
                </a:extLst>
              </a:tr>
              <a:tr h="2331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Рєка Назар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534098"/>
                  </a:ext>
                </a:extLst>
              </a:tr>
              <a:tr h="2331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Гончаренко Станіслав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3927877"/>
                  </a:ext>
                </a:extLst>
              </a:tr>
              <a:tr h="2331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Фізика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Квачук Марія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Коваль Л.Т.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extLst>
                  <a:ext uri="{0D108BD9-81ED-4DB2-BD59-A6C34878D82A}">
                    <a16:rowId xmlns:a16="http://schemas.microsoft.com/office/drawing/2014/main" xmlns="" val="123733741"/>
                  </a:ext>
                </a:extLst>
              </a:tr>
              <a:tr h="2331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9б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Міхову Альону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0079214"/>
                  </a:ext>
                </a:extLst>
              </a:tr>
              <a:tr h="333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Інформаційні технології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Буц</a:t>
                      </a:r>
                      <a:r>
                        <a:rPr lang="uk-UA" sz="1600" dirty="0">
                          <a:effectLst/>
                        </a:rPr>
                        <a:t> Олександра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Лєхан</a:t>
                      </a:r>
                      <a:r>
                        <a:rPr lang="uk-UA" sz="1600" dirty="0">
                          <a:effectLst/>
                        </a:rPr>
                        <a:t> С.А.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2158" marR="22158" marT="0" marB="0"/>
                </a:tc>
                <a:extLst>
                  <a:ext uri="{0D108BD9-81ED-4DB2-BD59-A6C34878D82A}">
                    <a16:rowId xmlns:a16="http://schemas.microsoft.com/office/drawing/2014/main" xmlns="" val="945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70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742873" y="3351136"/>
            <a:ext cx="8414385" cy="601980"/>
            <a:chOff x="742873" y="3351136"/>
            <a:chExt cx="8414385" cy="601980"/>
          </a:xfrm>
        </p:grpSpPr>
        <p:sp>
          <p:nvSpPr>
            <p:cNvPr id="5" name="object 5"/>
            <p:cNvSpPr/>
            <p:nvPr/>
          </p:nvSpPr>
          <p:spPr>
            <a:xfrm>
              <a:off x="755573" y="3363836"/>
              <a:ext cx="8388985" cy="576580"/>
            </a:xfrm>
            <a:custGeom>
              <a:avLst/>
              <a:gdLst/>
              <a:ahLst/>
              <a:cxnLst/>
              <a:rect l="l" t="t" r="r" b="b"/>
              <a:pathLst>
                <a:path w="8388985" h="576579">
                  <a:moveTo>
                    <a:pt x="8388477" y="0"/>
                  </a:moveTo>
                  <a:lnTo>
                    <a:pt x="0" y="0"/>
                  </a:lnTo>
                  <a:lnTo>
                    <a:pt x="0" y="576059"/>
                  </a:lnTo>
                  <a:lnTo>
                    <a:pt x="8388477" y="576059"/>
                  </a:lnTo>
                  <a:lnTo>
                    <a:pt x="8388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573" y="3363836"/>
              <a:ext cx="8388985" cy="576580"/>
            </a:xfrm>
            <a:custGeom>
              <a:avLst/>
              <a:gdLst/>
              <a:ahLst/>
              <a:cxnLst/>
              <a:rect l="l" t="t" r="r" b="b"/>
              <a:pathLst>
                <a:path w="8388985" h="576579">
                  <a:moveTo>
                    <a:pt x="0" y="576059"/>
                  </a:moveTo>
                  <a:lnTo>
                    <a:pt x="8388477" y="576059"/>
                  </a:lnTo>
                  <a:lnTo>
                    <a:pt x="8388477" y="0"/>
                  </a:lnTo>
                  <a:lnTo>
                    <a:pt x="0" y="0"/>
                  </a:lnTo>
                  <a:lnTo>
                    <a:pt x="0" y="57605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/>
          </p:nvPr>
        </p:nvGraphicFramePr>
        <p:xfrm>
          <a:off x="8981756" y="5143499"/>
          <a:ext cx="152400" cy="364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4489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0" marR="0" marT="901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0" marR="0" marT="901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0" marR="0" marT="901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0" marR="0" marT="901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53694" y="265052"/>
          <a:ext cx="8216697" cy="5038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363">
                  <a:extLst>
                    <a:ext uri="{9D8B030D-6E8A-4147-A177-3AD203B41FA5}">
                      <a16:colId xmlns:a16="http://schemas.microsoft.com/office/drawing/2014/main" xmlns="" val="608929566"/>
                    </a:ext>
                  </a:extLst>
                </a:gridCol>
                <a:gridCol w="1610343">
                  <a:extLst>
                    <a:ext uri="{9D8B030D-6E8A-4147-A177-3AD203B41FA5}">
                      <a16:colId xmlns:a16="http://schemas.microsoft.com/office/drawing/2014/main" xmlns="" val="146917625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665713640"/>
                    </a:ext>
                  </a:extLst>
                </a:gridCol>
                <a:gridCol w="2194071">
                  <a:extLst>
                    <a:ext uri="{9D8B030D-6E8A-4147-A177-3AD203B41FA5}">
                      <a16:colId xmlns:a16="http://schemas.microsoft.com/office/drawing/2014/main" xmlns="" val="2707683757"/>
                    </a:ext>
                  </a:extLst>
                </a:gridCol>
                <a:gridCol w="554354">
                  <a:extLst>
                    <a:ext uri="{9D8B030D-6E8A-4147-A177-3AD203B41FA5}">
                      <a16:colId xmlns:a16="http://schemas.microsoft.com/office/drawing/2014/main" xmlns="" val="743496768"/>
                    </a:ext>
                  </a:extLst>
                </a:gridCol>
                <a:gridCol w="716566">
                  <a:extLst>
                    <a:ext uri="{9D8B030D-6E8A-4147-A177-3AD203B41FA5}">
                      <a16:colId xmlns:a16="http://schemas.microsoft.com/office/drawing/2014/main" xmlns="" val="57332681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224033127"/>
                    </a:ext>
                  </a:extLst>
                </a:gridCol>
              </a:tblGrid>
              <a:tr h="25653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Хімія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Квачук Марія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Лимаренко Т.П.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extLst>
                  <a:ext uri="{0D108BD9-81ED-4DB2-BD59-A6C34878D82A}">
                    <a16:rowId xmlns:a16="http://schemas.microsoft.com/office/drawing/2014/main" xmlns="" val="1847052029"/>
                  </a:ext>
                </a:extLst>
              </a:tr>
              <a:tr h="3238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Мантя</a:t>
                      </a:r>
                      <a:r>
                        <a:rPr lang="uk-UA" sz="1600" dirty="0">
                          <a:effectLst/>
                        </a:rPr>
                        <a:t> В </a:t>
                      </a:r>
                      <a:r>
                        <a:rPr lang="uk-UA" sz="1600" dirty="0" err="1">
                          <a:effectLst/>
                        </a:rPr>
                        <a:t>ячеслав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8650325"/>
                  </a:ext>
                </a:extLst>
              </a:tr>
              <a:tr h="289978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Укр.мова та л-ра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9б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Міхова Альона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Собченко</a:t>
                      </a:r>
                      <a:r>
                        <a:rPr lang="uk-UA" sz="1600" dirty="0">
                          <a:effectLst/>
                        </a:rPr>
                        <a:t> Л.І.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extLst>
                  <a:ext uri="{0D108BD9-81ED-4DB2-BD59-A6C34878D82A}">
                    <a16:rowId xmlns:a16="http://schemas.microsoft.com/office/drawing/2014/main" xmlns="" val="2760832916"/>
                  </a:ext>
                </a:extLst>
              </a:tr>
              <a:tr h="2899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Квачук Марія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478378"/>
                  </a:ext>
                </a:extLst>
              </a:tr>
              <a:tr h="2899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Кравченко Світлана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7410210"/>
                  </a:ext>
                </a:extLst>
              </a:tr>
              <a:tr h="2899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Саксіна Вікторія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Нікітенко</a:t>
                      </a:r>
                      <a:r>
                        <a:rPr lang="uk-UA" sz="1600" dirty="0">
                          <a:effectLst/>
                        </a:rPr>
                        <a:t> Л.О.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extLst>
                  <a:ext uri="{0D108BD9-81ED-4DB2-BD59-A6C34878D82A}">
                    <a16:rowId xmlns:a16="http://schemas.microsoft.com/office/drawing/2014/main" xmlns="" val="1208706361"/>
                  </a:ext>
                </a:extLst>
              </a:tr>
              <a:tr h="2899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Сліпченко Станіслав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Тарута Н.Є.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extLst>
                  <a:ext uri="{0D108BD9-81ED-4DB2-BD59-A6C34878D82A}">
                    <a16:rowId xmlns:a16="http://schemas.microsoft.com/office/drawing/2014/main" xmlns="" val="2356183804"/>
                  </a:ext>
                </a:extLst>
              </a:tr>
              <a:tr h="28997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Рос.мова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Квачук Марія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Романова А.В.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Бесхлібна</a:t>
                      </a:r>
                      <a:r>
                        <a:rPr lang="uk-UA" sz="1600" dirty="0">
                          <a:effectLst/>
                        </a:rPr>
                        <a:t> Л.В.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extLst>
                  <a:ext uri="{0D108BD9-81ED-4DB2-BD59-A6C34878D82A}">
                    <a16:rowId xmlns:a16="http://schemas.microsoft.com/office/drawing/2014/main" xmlns="" val="4274935962"/>
                  </a:ext>
                </a:extLst>
              </a:tr>
              <a:tr h="2757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Артеменко Владіслава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185433"/>
                  </a:ext>
                </a:extLst>
              </a:tr>
              <a:tr h="2899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9б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Міхова Альона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5914989"/>
                  </a:ext>
                </a:extLst>
              </a:tr>
              <a:tr h="2899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Кравченко Світлана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9714086"/>
                  </a:ext>
                </a:extLst>
              </a:tr>
              <a:tr h="28997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Англ. мова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Квачук Марія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Онуцька</a:t>
                      </a:r>
                      <a:r>
                        <a:rPr lang="uk-UA" sz="1600" dirty="0">
                          <a:effectLst/>
                        </a:rPr>
                        <a:t> Я.О.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Пісанова</a:t>
                      </a:r>
                      <a:r>
                        <a:rPr lang="uk-UA" sz="1600" dirty="0">
                          <a:effectLst/>
                        </a:rPr>
                        <a:t> Г.М.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extLst>
                  <a:ext uri="{0D108BD9-81ED-4DB2-BD59-A6C34878D82A}">
                    <a16:rowId xmlns:a16="http://schemas.microsoft.com/office/drawing/2014/main" xmlns="" val="2403722041"/>
                  </a:ext>
                </a:extLst>
              </a:tr>
              <a:tr h="2927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9б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Міхова Альона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8483741"/>
                  </a:ext>
                </a:extLst>
              </a:tr>
              <a:tr h="28997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12.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Математика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Квачук Марія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Бойченко</a:t>
                      </a:r>
                      <a:r>
                        <a:rPr lang="uk-UA" sz="1600" dirty="0">
                          <a:effectLst/>
                        </a:rPr>
                        <a:t> О.П.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Воронюк</a:t>
                      </a:r>
                      <a:r>
                        <a:rPr lang="uk-UA" sz="1600" dirty="0">
                          <a:effectLst/>
                        </a:rPr>
                        <a:t> О.В.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extLst>
                  <a:ext uri="{0D108BD9-81ED-4DB2-BD59-A6C34878D82A}">
                    <a16:rowId xmlns:a16="http://schemas.microsoft.com/office/drawing/2014/main" xmlns="" val="2938208272"/>
                  </a:ext>
                </a:extLst>
              </a:tr>
              <a:tr h="25882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5б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Торбинський Владислав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1742180"/>
                  </a:ext>
                </a:extLst>
              </a:tr>
              <a:tr h="289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13.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Правознавство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Малофеєв Денис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Боровик О.О.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56" marR="26956" marT="0" marB="0"/>
                </a:tc>
                <a:extLst>
                  <a:ext uri="{0D108BD9-81ED-4DB2-BD59-A6C34878D82A}">
                    <a16:rowId xmlns:a16="http://schemas.microsoft.com/office/drawing/2014/main" xmlns="" val="1315501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79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742873" y="3351136"/>
            <a:ext cx="8414385" cy="601980"/>
            <a:chOff x="742873" y="3351136"/>
            <a:chExt cx="8414385" cy="601980"/>
          </a:xfrm>
        </p:grpSpPr>
        <p:sp>
          <p:nvSpPr>
            <p:cNvPr id="5" name="object 5"/>
            <p:cNvSpPr/>
            <p:nvPr/>
          </p:nvSpPr>
          <p:spPr>
            <a:xfrm>
              <a:off x="755573" y="3363836"/>
              <a:ext cx="8388985" cy="576580"/>
            </a:xfrm>
            <a:custGeom>
              <a:avLst/>
              <a:gdLst/>
              <a:ahLst/>
              <a:cxnLst/>
              <a:rect l="l" t="t" r="r" b="b"/>
              <a:pathLst>
                <a:path w="8388985" h="576579">
                  <a:moveTo>
                    <a:pt x="8388477" y="0"/>
                  </a:moveTo>
                  <a:lnTo>
                    <a:pt x="0" y="0"/>
                  </a:lnTo>
                  <a:lnTo>
                    <a:pt x="0" y="576059"/>
                  </a:lnTo>
                  <a:lnTo>
                    <a:pt x="8388477" y="576059"/>
                  </a:lnTo>
                  <a:lnTo>
                    <a:pt x="8388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573" y="3363836"/>
              <a:ext cx="8388985" cy="576580"/>
            </a:xfrm>
            <a:custGeom>
              <a:avLst/>
              <a:gdLst/>
              <a:ahLst/>
              <a:cxnLst/>
              <a:rect l="l" t="t" r="r" b="b"/>
              <a:pathLst>
                <a:path w="8388985" h="576579">
                  <a:moveTo>
                    <a:pt x="0" y="576059"/>
                  </a:moveTo>
                  <a:lnTo>
                    <a:pt x="8388477" y="576059"/>
                  </a:lnTo>
                  <a:lnTo>
                    <a:pt x="8388477" y="0"/>
                  </a:lnTo>
                  <a:lnTo>
                    <a:pt x="0" y="0"/>
                  </a:lnTo>
                  <a:lnTo>
                    <a:pt x="0" y="57605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17182" y="438150"/>
          <a:ext cx="8522018" cy="4919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394">
                  <a:extLst>
                    <a:ext uri="{9D8B030D-6E8A-4147-A177-3AD203B41FA5}">
                      <a16:colId xmlns:a16="http://schemas.microsoft.com/office/drawing/2014/main" xmlns="" val="314334035"/>
                    </a:ext>
                  </a:extLst>
                </a:gridCol>
                <a:gridCol w="1737224">
                  <a:extLst>
                    <a:ext uri="{9D8B030D-6E8A-4147-A177-3AD203B41FA5}">
                      <a16:colId xmlns:a16="http://schemas.microsoft.com/office/drawing/2014/main" xmlns="" val="201864208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859385776"/>
                    </a:ext>
                  </a:extLst>
                </a:gridCol>
                <a:gridCol w="2303280">
                  <a:extLst>
                    <a:ext uri="{9D8B030D-6E8A-4147-A177-3AD203B41FA5}">
                      <a16:colId xmlns:a16="http://schemas.microsoft.com/office/drawing/2014/main" xmlns="" val="728778916"/>
                    </a:ext>
                  </a:extLst>
                </a:gridCol>
                <a:gridCol w="439920">
                  <a:extLst>
                    <a:ext uri="{9D8B030D-6E8A-4147-A177-3AD203B41FA5}">
                      <a16:colId xmlns:a16="http://schemas.microsoft.com/office/drawing/2014/main" xmlns="" val="256518522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10291803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728496842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14.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Німецька мова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Артеменко Владіслава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Савінова</a:t>
                      </a:r>
                      <a:r>
                        <a:rPr lang="uk-UA" sz="1600" dirty="0">
                          <a:effectLst/>
                        </a:rPr>
                        <a:t> Н.П.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extLst>
                  <a:ext uri="{0D108BD9-81ED-4DB2-BD59-A6C34878D82A}">
                    <a16:rowId xmlns:a16="http://schemas.microsoft.com/office/drawing/2014/main" xmlns="" val="32783534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Рєка Назар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054613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15.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Обслуговуюча праця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Кіор</a:t>
                      </a:r>
                      <a:r>
                        <a:rPr lang="uk-UA" sz="1600" dirty="0">
                          <a:effectLst/>
                        </a:rPr>
                        <a:t> Валерія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Ярошевич</a:t>
                      </a:r>
                      <a:r>
                        <a:rPr lang="uk-UA" sz="1600" dirty="0">
                          <a:effectLst/>
                        </a:rPr>
                        <a:t> Анна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Чернова О.А.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extLst>
                  <a:ext uri="{0D108BD9-81ED-4DB2-BD59-A6C34878D82A}">
                    <a16:rowId xmlns:a16="http://schemas.microsoft.com/office/drawing/2014/main" xmlns="" val="1564452599"/>
                  </a:ext>
                </a:extLst>
              </a:tr>
              <a:tr h="715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16.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Астрономія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Артеменко Владіслава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Коваль Л.Т.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extLst>
                  <a:ext uri="{0D108BD9-81ED-4DB2-BD59-A6C34878D82A}">
                    <a16:rowId xmlns:a16="http://schemas.microsoft.com/office/drawing/2014/main" xmlns="" val="3681750452"/>
                  </a:ext>
                </a:extLst>
              </a:tr>
              <a:tr h="123184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 </a:t>
                      </a: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Міжнародний конкурс з </a:t>
                      </a:r>
                      <a:r>
                        <a:rPr lang="uk-UA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укр</a:t>
                      </a: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мови </a:t>
                      </a:r>
                      <a:r>
                        <a:rPr lang="uk-UA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ім.П.Яцика</a:t>
                      </a:r>
                      <a:endParaRPr lang="uk-U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4в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Квачук</a:t>
                      </a:r>
                      <a:r>
                        <a:rPr lang="uk-UA" sz="1600" dirty="0">
                          <a:effectLst/>
                        </a:rPr>
                        <a:t> Марія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Міхова Альона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Стерьополова</a:t>
                      </a:r>
                      <a:r>
                        <a:rPr lang="uk-UA" sz="1600" dirty="0">
                          <a:effectLst/>
                        </a:rPr>
                        <a:t> Марина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Ковальчук Сергій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ІІІ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Собченко</a:t>
                      </a:r>
                      <a:r>
                        <a:rPr lang="uk-UA" sz="1600" dirty="0">
                          <a:effectLst/>
                        </a:rPr>
                        <a:t> Л.І.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Коломійчук</a:t>
                      </a:r>
                      <a:r>
                        <a:rPr lang="uk-UA" sz="1600" dirty="0">
                          <a:effectLst/>
                        </a:rPr>
                        <a:t> Л.П.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Присяжна</a:t>
                      </a:r>
                      <a:r>
                        <a:rPr lang="uk-UA" sz="1600" dirty="0">
                          <a:effectLst/>
                        </a:rPr>
                        <a:t> Л.О.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extLst>
                  <a:ext uri="{0D108BD9-81ED-4DB2-BD59-A6C34878D82A}">
                    <a16:rowId xmlns:a16="http://schemas.microsoft.com/office/drawing/2014/main" xmlns="" val="3139156157"/>
                  </a:ext>
                </a:extLst>
              </a:tr>
              <a:tr h="12353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ІУ </a:t>
                      </a: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Міжнародний мовно-літературний конкурс </a:t>
                      </a:r>
                      <a:r>
                        <a:rPr lang="uk-UA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ім.Т.Г.Шевченка</a:t>
                      </a:r>
                      <a:endParaRPr lang="uk-U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7в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9б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Сліпченко Станіслав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Міхова Альона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Квачук Марія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Пономарьова Еліна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ІІІ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Тарута Н.Є.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Собченко</a:t>
                      </a:r>
                      <a:r>
                        <a:rPr lang="uk-UA" sz="1600" dirty="0">
                          <a:effectLst/>
                        </a:rPr>
                        <a:t> Л.І.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66" marR="33366" marT="0" marB="0"/>
                </a:tc>
                <a:extLst>
                  <a:ext uri="{0D108BD9-81ED-4DB2-BD59-A6C34878D82A}">
                    <a16:rowId xmlns:a16="http://schemas.microsoft.com/office/drawing/2014/main" xmlns="" val="4065314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147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7183" y="22352"/>
            <a:ext cx="875061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uk-UA" sz="1600" b="1" dirty="0"/>
              <a:t>А Н А Л І З</a:t>
            </a:r>
          </a:p>
          <a:p>
            <a:pPr algn="ctr"/>
            <a:r>
              <a:rPr lang="uk-UA" sz="1600" b="1" dirty="0"/>
              <a:t>участі учнів ЗОШ № 3 у Всеукраїнському конкурсі-захисті науково-дослідницьких робіт при  МАН у 20</a:t>
            </a:r>
            <a:r>
              <a:rPr lang="ru-RU" sz="1600" b="1" dirty="0"/>
              <a:t>19/2020 </a:t>
            </a:r>
            <a:r>
              <a:rPr lang="uk-UA" sz="1600" b="1" dirty="0"/>
              <a:t> навчальному році</a:t>
            </a:r>
            <a:endParaRPr lang="uk-UA" sz="1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742873" y="3351136"/>
            <a:ext cx="8414385" cy="601980"/>
            <a:chOff x="742873" y="3351136"/>
            <a:chExt cx="8414385" cy="601980"/>
          </a:xfrm>
        </p:grpSpPr>
        <p:sp>
          <p:nvSpPr>
            <p:cNvPr id="5" name="object 5"/>
            <p:cNvSpPr/>
            <p:nvPr/>
          </p:nvSpPr>
          <p:spPr>
            <a:xfrm>
              <a:off x="755573" y="3363836"/>
              <a:ext cx="8388985" cy="576580"/>
            </a:xfrm>
            <a:custGeom>
              <a:avLst/>
              <a:gdLst/>
              <a:ahLst/>
              <a:cxnLst/>
              <a:rect l="l" t="t" r="r" b="b"/>
              <a:pathLst>
                <a:path w="8388985" h="576579">
                  <a:moveTo>
                    <a:pt x="8388477" y="0"/>
                  </a:moveTo>
                  <a:lnTo>
                    <a:pt x="0" y="0"/>
                  </a:lnTo>
                  <a:lnTo>
                    <a:pt x="0" y="576059"/>
                  </a:lnTo>
                  <a:lnTo>
                    <a:pt x="8388477" y="576059"/>
                  </a:lnTo>
                  <a:lnTo>
                    <a:pt x="8388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573" y="3363836"/>
              <a:ext cx="8388985" cy="576580"/>
            </a:xfrm>
            <a:custGeom>
              <a:avLst/>
              <a:gdLst/>
              <a:ahLst/>
              <a:cxnLst/>
              <a:rect l="l" t="t" r="r" b="b"/>
              <a:pathLst>
                <a:path w="8388985" h="576579">
                  <a:moveTo>
                    <a:pt x="0" y="576059"/>
                  </a:moveTo>
                  <a:lnTo>
                    <a:pt x="8388477" y="576059"/>
                  </a:lnTo>
                  <a:lnTo>
                    <a:pt x="8388477" y="0"/>
                  </a:lnTo>
                  <a:lnTo>
                    <a:pt x="0" y="0"/>
                  </a:lnTo>
                  <a:lnTo>
                    <a:pt x="0" y="57605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17184" y="819151"/>
          <a:ext cx="8598216" cy="5613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616">
                  <a:extLst>
                    <a:ext uri="{9D8B030D-6E8A-4147-A177-3AD203B41FA5}">
                      <a16:colId xmlns:a16="http://schemas.microsoft.com/office/drawing/2014/main" xmlns="" val="194292998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95034563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41893354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7529917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98675642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58818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733170203"/>
                    </a:ext>
                  </a:extLst>
                </a:gridCol>
              </a:tblGrid>
              <a:tr h="417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</a:rPr>
                        <a:t>Секція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Усього учасників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</a:rPr>
                        <a:t>Прізвище, ім’я призерів у І етапі 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</a:rPr>
                        <a:t>Клас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</a:rPr>
                        <a:t>Місце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</a:rPr>
                        <a:t>Прізвище, ініціали вчителя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Місце у ІІ етапі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extLst>
                  <a:ext uri="{0D108BD9-81ED-4DB2-BD59-A6C34878D82A}">
                    <a16:rowId xmlns:a16="http://schemas.microsoft.com/office/drawing/2014/main" xmlns="" val="2428608399"/>
                  </a:ext>
                </a:extLst>
              </a:tr>
              <a:tr h="294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Астрономія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Бужора</a:t>
                      </a:r>
                      <a:r>
                        <a:rPr lang="uk-UA" sz="1400" dirty="0">
                          <a:effectLst/>
                        </a:rPr>
                        <a:t> Олена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11б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грамота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Коваль Л.Т.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extLst>
                  <a:ext uri="{0D108BD9-81ED-4DB2-BD59-A6C34878D82A}">
                    <a16:rowId xmlns:a16="http://schemas.microsoft.com/office/drawing/2014/main" xmlns="" val="3362673884"/>
                  </a:ext>
                </a:extLst>
              </a:tr>
              <a:tr h="493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Фізика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Звягінцева Наталя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Малофеєв Денис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ІІІ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КовальЛ.Т.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extLst>
                  <a:ext uri="{0D108BD9-81ED-4DB2-BD59-A6C34878D82A}">
                    <a16:rowId xmlns:a16="http://schemas.microsoft.com/office/drawing/2014/main" xmlns="" val="3258185908"/>
                  </a:ext>
                </a:extLst>
              </a:tr>
              <a:tr h="747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Біологія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Кузнецова Олександра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Запорожан Софія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Мечетна Анна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8б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Звягінцева Н.С.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extLst>
                  <a:ext uri="{0D108BD9-81ED-4DB2-BD59-A6C34878D82A}">
                    <a16:rowId xmlns:a16="http://schemas.microsoft.com/office/drawing/2014/main" xmlns="" val="1846541688"/>
                  </a:ext>
                </a:extLst>
              </a:tr>
              <a:tr h="238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Валеологія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Бойченко Олександра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extLst>
                  <a:ext uri="{0D108BD9-81ED-4DB2-BD59-A6C34878D82A}">
                    <a16:rowId xmlns:a16="http://schemas.microsoft.com/office/drawing/2014/main" xmlns="" val="3886522656"/>
                  </a:ext>
                </a:extLst>
              </a:tr>
              <a:tr h="36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Літературна творчість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Артеменко Владислава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Сінкевич Т.В.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extLst>
                  <a:ext uri="{0D108BD9-81ED-4DB2-BD59-A6C34878D82A}">
                    <a16:rowId xmlns:a16="http://schemas.microsoft.com/office/drawing/2014/main" xmlns="" val="3473184533"/>
                  </a:ext>
                </a:extLst>
              </a:tr>
              <a:tr h="288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Історія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Рєка</a:t>
                      </a:r>
                      <a:r>
                        <a:rPr lang="uk-UA" sz="1400" dirty="0">
                          <a:effectLst/>
                        </a:rPr>
                        <a:t> Назар 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9а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Боровик О.О.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extLst>
                  <a:ext uri="{0D108BD9-81ED-4DB2-BD59-A6C34878D82A}">
                    <a16:rowId xmlns:a16="http://schemas.microsoft.com/office/drawing/2014/main" xmlns="" val="3598536447"/>
                  </a:ext>
                </a:extLst>
              </a:tr>
              <a:tr h="260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Журналістика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Гордієнко Уляна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Грамота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Сінкевич Т.В.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extLst>
                  <a:ext uri="{0D108BD9-81ED-4DB2-BD59-A6C34878D82A}">
                    <a16:rowId xmlns:a16="http://schemas.microsoft.com/office/drawing/2014/main" xmlns="" val="3672980684"/>
                  </a:ext>
                </a:extLst>
              </a:tr>
              <a:tr h="36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Технології програмування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Ігнатович Олександра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Гуцул В.Ф.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extLst>
                  <a:ext uri="{0D108BD9-81ED-4DB2-BD59-A6C34878D82A}">
                    <a16:rowId xmlns:a16="http://schemas.microsoft.com/office/drawing/2014/main" xmlns="" val="2596125649"/>
                  </a:ext>
                </a:extLst>
              </a:tr>
              <a:tr h="305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Електроніка та приладобудування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Ігнатович Олександра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Гуцул В.Ф.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extLst>
                  <a:ext uri="{0D108BD9-81ED-4DB2-BD59-A6C34878D82A}">
                    <a16:rowId xmlns:a16="http://schemas.microsoft.com/office/drawing/2014/main" xmlns="" val="1584879766"/>
                  </a:ext>
                </a:extLst>
              </a:tr>
              <a:tr h="55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Англійська мова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Звягінцева Наталя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Квачук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Марія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11а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11а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Онуцька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Я.О.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68" marR="24768" marT="0" marB="0"/>
                </a:tc>
                <a:extLst>
                  <a:ext uri="{0D108BD9-81ED-4DB2-BD59-A6C34878D82A}">
                    <a16:rowId xmlns:a16="http://schemas.microsoft.com/office/drawing/2014/main" xmlns="" val="13844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09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2846" y="1028700"/>
            <a:ext cx="4665143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145796"/>
            <a:ext cx="4343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80" dirty="0">
                <a:solidFill>
                  <a:srgbClr val="0070C0"/>
                </a:solidFill>
              </a:rPr>
              <a:t>Стипендіати </a:t>
            </a:r>
            <a:r>
              <a:rPr b="1" spc="65" dirty="0">
                <a:solidFill>
                  <a:srgbClr val="0070C0"/>
                </a:solidFill>
              </a:rPr>
              <a:t>міського</a:t>
            </a:r>
            <a:r>
              <a:rPr b="1" spc="-240" dirty="0">
                <a:solidFill>
                  <a:srgbClr val="0070C0"/>
                </a:solidFill>
              </a:rPr>
              <a:t> </a:t>
            </a:r>
            <a:r>
              <a:rPr b="1" spc="30" dirty="0">
                <a:solidFill>
                  <a:srgbClr val="0070C0"/>
                </a:solidFill>
              </a:rPr>
              <a:t>голови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6762" y="822473"/>
            <a:ext cx="1191260" cy="2567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6600" b="1" spc="-60" dirty="0" smtClean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endParaRPr sz="166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6300" y="1479695"/>
            <a:ext cx="1512570" cy="1944370"/>
            <a:chOff x="539546" y="843546"/>
            <a:chExt cx="1512570" cy="1944370"/>
          </a:xfrm>
        </p:grpSpPr>
        <p:sp>
          <p:nvSpPr>
            <p:cNvPr id="6" name="object 6"/>
            <p:cNvSpPr/>
            <p:nvPr/>
          </p:nvSpPr>
          <p:spPr>
            <a:xfrm>
              <a:off x="971600" y="843546"/>
              <a:ext cx="1080122" cy="10801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546" y="1707654"/>
              <a:ext cx="1080122" cy="10801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19800" y="3894686"/>
            <a:ext cx="20624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sz="1400" b="1" spc="70" dirty="0" err="1" smtClean="0">
                <a:solidFill>
                  <a:srgbClr val="252525"/>
                </a:solidFill>
                <a:latin typeface="Arial"/>
                <a:cs typeface="Arial"/>
              </a:rPr>
              <a:t>Малофєєв</a:t>
            </a:r>
            <a:r>
              <a:rPr lang="uk-UA" sz="1400" b="1" spc="70" dirty="0" smtClean="0">
                <a:solidFill>
                  <a:srgbClr val="252525"/>
                </a:solidFill>
                <a:latin typeface="Arial"/>
                <a:cs typeface="Arial"/>
              </a:rPr>
              <a:t> Денис</a:t>
            </a:r>
            <a:r>
              <a:rPr sz="1400" b="1" spc="75" dirty="0" smtClean="0">
                <a:solidFill>
                  <a:srgbClr val="252525"/>
                </a:solidFill>
                <a:latin typeface="Arial"/>
                <a:cs typeface="Arial"/>
              </a:rPr>
              <a:t>,  </a:t>
            </a:r>
            <a:r>
              <a:rPr sz="1400" b="1" spc="55" dirty="0" err="1">
                <a:solidFill>
                  <a:srgbClr val="252525"/>
                </a:solidFill>
                <a:latin typeface="Arial"/>
                <a:cs typeface="Arial"/>
              </a:rPr>
              <a:t>учень</a:t>
            </a:r>
            <a:r>
              <a:rPr sz="1400" b="1" spc="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uk-UA" sz="1400" b="1" spc="55" dirty="0" smtClean="0">
                <a:solidFill>
                  <a:srgbClr val="252525"/>
                </a:solidFill>
                <a:latin typeface="Arial"/>
                <a:cs typeface="Arial"/>
              </a:rPr>
              <a:t>11</a:t>
            </a:r>
            <a:r>
              <a:rPr sz="1400" b="1" spc="5" dirty="0" smtClean="0">
                <a:solidFill>
                  <a:srgbClr val="252525"/>
                </a:solidFill>
                <a:latin typeface="Arial"/>
                <a:cs typeface="Arial"/>
              </a:rPr>
              <a:t>-</a:t>
            </a:r>
            <a:r>
              <a:rPr lang="uk-UA" sz="1400" b="1" spc="5" dirty="0" smtClean="0">
                <a:solidFill>
                  <a:srgbClr val="252525"/>
                </a:solidFill>
                <a:latin typeface="Arial"/>
                <a:cs typeface="Arial"/>
              </a:rPr>
              <a:t>А</a:t>
            </a:r>
            <a:r>
              <a:rPr sz="1400" b="1" spc="-21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252525"/>
                </a:solidFill>
                <a:latin typeface="Arial"/>
                <a:cs typeface="Arial"/>
              </a:rPr>
              <a:t>класу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28" name="Picture 4" descr="https://lh3.googleusercontent.com/pw/ACtC-3csnfFSMMocCwpvEpSURgVkLgsBx_QyqK_M69u_XnJUwef5tLfa_qM63c1bSwN5MueTWBNohFmCLJhZdFvnwP3XzoKTCJkB-ZUEn4LZsXuL1gpHvCwH9T2gXB7VMJOwgOAeqnp_q6jJj1sgM0SnKj-8dg=w549-h976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5796"/>
            <a:ext cx="2133600" cy="366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11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9357" y="1101207"/>
            <a:ext cx="5287586" cy="2041424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lang="uk-UA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489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АНАЛІЗ</a:t>
            </a:r>
            <a:br>
              <a:rPr lang="uk-UA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489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uk-UA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489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uk-UA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489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НАУКОВО – МЕТОДИЧНОЇ </a:t>
            </a:r>
            <a:r>
              <a:rPr lang="uk-UA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489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uk-UA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489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uk-UA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489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 РОБОТИ </a:t>
            </a:r>
            <a:br>
              <a:rPr lang="uk-UA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489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</a:br>
            <a:endParaRPr sz="3300" b="1" dirty="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7994" y="2895820"/>
            <a:ext cx="128749" cy="1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4409979" y="2301717"/>
            <a:ext cx="120587" cy="120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923919" y="2247739"/>
            <a:ext cx="128749" cy="128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7278148" y="2193732"/>
            <a:ext cx="128749" cy="128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6630068" y="2355724"/>
            <a:ext cx="120586" cy="1205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5849674" y="2679793"/>
            <a:ext cx="120587" cy="1205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5009961" y="2679793"/>
            <a:ext cx="128749" cy="128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5550027" y="1977705"/>
            <a:ext cx="128749" cy="128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3" name="object 13"/>
          <p:cNvGrpSpPr/>
          <p:nvPr/>
        </p:nvGrpSpPr>
        <p:grpSpPr>
          <a:xfrm>
            <a:off x="304800" y="133350"/>
            <a:ext cx="8763000" cy="4787411"/>
            <a:chOff x="683564" y="195453"/>
            <a:chExt cx="8460397" cy="4948045"/>
          </a:xfrm>
        </p:grpSpPr>
        <p:sp>
          <p:nvSpPr>
            <p:cNvPr id="14" name="object 14"/>
            <p:cNvSpPr/>
            <p:nvPr/>
          </p:nvSpPr>
          <p:spPr>
            <a:xfrm>
              <a:off x="4211954" y="267462"/>
              <a:ext cx="160782" cy="1607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9946" y="1059599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1774" y="3003804"/>
              <a:ext cx="160781" cy="160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19855" y="339509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5837" y="1347597"/>
              <a:ext cx="160782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843783" y="2355723"/>
              <a:ext cx="160781" cy="1607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3648" y="2787776"/>
              <a:ext cx="160781" cy="16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83564" y="2787815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267712" y="1779689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555748" y="843572"/>
              <a:ext cx="171665" cy="17166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3694" y="267462"/>
              <a:ext cx="160781" cy="16078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3604" y="1851698"/>
              <a:ext cx="171665" cy="1716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55573" y="1707680"/>
              <a:ext cx="171665" cy="17166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573" y="411480"/>
              <a:ext cx="160781" cy="16078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763648" y="1059599"/>
              <a:ext cx="171665" cy="17166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75613" y="483489"/>
              <a:ext cx="160781" cy="16078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15618" y="987551"/>
              <a:ext cx="160781" cy="16078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972296" y="2931833"/>
              <a:ext cx="171665" cy="17166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828277" y="2139695"/>
              <a:ext cx="160781" cy="16078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684260" y="195453"/>
              <a:ext cx="160781" cy="1607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612251" y="987590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244079" y="2931795"/>
              <a:ext cx="160781" cy="160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892161" y="267500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748142" y="1275588"/>
              <a:ext cx="160781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740143" y="1707680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8053" y="771563"/>
              <a:ext cx="171665" cy="17166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596126" y="195453"/>
              <a:ext cx="160781" cy="16078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227954" y="1635671"/>
              <a:ext cx="171665" cy="17166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227954" y="339471"/>
              <a:ext cx="160782" cy="16078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236080" y="987590"/>
              <a:ext cx="171665" cy="17166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948045" y="411480"/>
              <a:ext cx="160782" cy="16078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5587999" y="915543"/>
              <a:ext cx="160782" cy="16078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211954" y="3651885"/>
              <a:ext cx="160782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139946" y="4443958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419855" y="3723881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275837" y="4731994"/>
              <a:ext cx="160782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5748" y="4227931"/>
              <a:ext cx="171665" cy="17166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2123694" y="3651885"/>
              <a:ext cx="160781" cy="16078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55573" y="5092033"/>
              <a:ext cx="171665" cy="5146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55573" y="3795890"/>
              <a:ext cx="160781" cy="16078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763648" y="4443958"/>
              <a:ext cx="171665" cy="17166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475613" y="3867899"/>
              <a:ext cx="160781" cy="16078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115618" y="4371949"/>
              <a:ext cx="160781" cy="16078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748522" y="3651885"/>
              <a:ext cx="160781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676513" y="4443958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7956423" y="3723881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812404" y="4731994"/>
              <a:ext cx="160781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7092315" y="4227931"/>
              <a:ext cx="171665" cy="17166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6660260" y="3651885"/>
              <a:ext cx="160781" cy="16078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2090" y="5092033"/>
              <a:ext cx="171665" cy="5146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64"/>
            <p:cNvSpPr/>
            <p:nvPr/>
          </p:nvSpPr>
          <p:spPr>
            <a:xfrm>
              <a:off x="5292090" y="3795890"/>
              <a:ext cx="160782" cy="16078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6300216" y="4443958"/>
              <a:ext cx="171665" cy="17166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6012179" y="3867899"/>
              <a:ext cx="160782" cy="16078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7" name="object 67"/>
            <p:cNvSpPr/>
            <p:nvPr/>
          </p:nvSpPr>
          <p:spPr>
            <a:xfrm>
              <a:off x="5652135" y="4371949"/>
              <a:ext cx="160782" cy="16078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70" name="Рисунок 69" descr="Организационно-методическая работа – Національний фармацевтичний ..."/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393" y="2476310"/>
            <a:ext cx="2226126" cy="2224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Прямая соединительная линия 70"/>
          <p:cNvCxnSpPr/>
          <p:nvPr/>
        </p:nvCxnSpPr>
        <p:spPr>
          <a:xfrm>
            <a:off x="1274885" y="0"/>
            <a:ext cx="685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72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1861" y="716934"/>
            <a:ext cx="4876800" cy="3518751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робота у закладі проводилася відповідно  до  річного плану  роботи  школи, Наказу по закладу від 03.09.2019 р.     № 188  «Про організацію методичної роботи з педагогічними кадрами </a:t>
            </a:r>
            <a:r>
              <a:rPr lang="uk-UA" sz="1800" b="1" dirty="0" smtClean="0">
                <a:solidFill>
                  <a:srgbClr val="92AA4C">
                    <a:lumMod val="50000"/>
                  </a:srgbClr>
                </a:solidFill>
                <a:latin typeface="Arial"/>
                <a:cs typeface="Arial"/>
              </a:rPr>
              <a:t/>
            </a:r>
            <a:br>
              <a:rPr lang="uk-UA" sz="1800" b="1" dirty="0" smtClean="0">
                <a:solidFill>
                  <a:srgbClr val="92AA4C">
                    <a:lumMod val="50000"/>
                  </a:srgbClr>
                </a:solidFill>
                <a:latin typeface="Arial"/>
                <a:cs typeface="Arial"/>
              </a:rPr>
            </a:br>
            <a:r>
              <a:rPr lang="uk-UA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/2020 н. р.».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489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uk-UA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489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</a:br>
            <a:endParaRPr sz="3300" b="1" dirty="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7994" y="2895820"/>
            <a:ext cx="128749" cy="1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4409979" y="2301717"/>
            <a:ext cx="120587" cy="120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923919" y="2247739"/>
            <a:ext cx="128749" cy="128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7278148" y="2193732"/>
            <a:ext cx="128749" cy="128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6630068" y="2355724"/>
            <a:ext cx="120586" cy="1205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5849674" y="2679793"/>
            <a:ext cx="120587" cy="1205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5009961" y="2679793"/>
            <a:ext cx="128749" cy="128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5550027" y="1977705"/>
            <a:ext cx="128749" cy="128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1274885" y="0"/>
            <a:ext cx="685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069" y="2679793"/>
            <a:ext cx="1871634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3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0402" y="960896"/>
            <a:ext cx="2811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0070C0"/>
                </a:solidFill>
              </a:rPr>
              <a:t>РОЗВИТОК</a:t>
            </a:r>
            <a:endParaRPr sz="4000" b="1" dirty="0">
              <a:solidFill>
                <a:srgbClr val="0070C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3346" y="1839546"/>
            <a:ext cx="343725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0" dirty="0">
                <a:solidFill>
                  <a:srgbClr val="0070C0"/>
                </a:solidFill>
                <a:latin typeface="Arial"/>
                <a:cs typeface="Arial"/>
              </a:rPr>
              <a:t>закладу </a:t>
            </a:r>
            <a:r>
              <a:rPr sz="2400" b="1" spc="25" dirty="0">
                <a:solidFill>
                  <a:srgbClr val="0070C0"/>
                </a:solidFill>
                <a:latin typeface="Arial"/>
                <a:cs typeface="Arial"/>
              </a:rPr>
              <a:t>в</a:t>
            </a:r>
            <a:r>
              <a:rPr sz="2400" b="1" spc="-2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070C0"/>
                </a:solidFill>
                <a:latin typeface="Arial"/>
                <a:cs typeface="Arial"/>
              </a:rPr>
              <a:t>умовах</a:t>
            </a:r>
            <a:endParaRPr sz="24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5" dirty="0" smtClean="0">
                <a:solidFill>
                  <a:srgbClr val="0070C0"/>
                </a:solidFill>
                <a:latin typeface="Arial"/>
                <a:cs typeface="Arial"/>
              </a:rPr>
              <a:t>Н</a:t>
            </a:r>
            <a:r>
              <a:rPr lang="uk-UA" sz="2400" b="1" spc="5" dirty="0" smtClean="0">
                <a:solidFill>
                  <a:srgbClr val="0070C0"/>
                </a:solidFill>
                <a:latin typeface="Arial"/>
                <a:cs typeface="Arial"/>
              </a:rPr>
              <a:t>ОВОЇ УКРАЇНСЬКОЇ ШКОЛИ</a:t>
            </a:r>
            <a:endParaRPr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44080" y="2931795"/>
            <a:ext cx="160781" cy="160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6089" y="2283714"/>
            <a:ext cx="160781" cy="160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6080" y="2715767"/>
            <a:ext cx="160782" cy="160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5946" y="2715806"/>
            <a:ext cx="171665" cy="171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0143" y="1707680"/>
            <a:ext cx="171665" cy="171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6035" y="1779689"/>
            <a:ext cx="171665" cy="171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7954" y="1635671"/>
            <a:ext cx="171665" cy="171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16 февраля возобновляется учебный процесс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3" r="11690"/>
          <a:stretch/>
        </p:blipFill>
        <p:spPr bwMode="auto">
          <a:xfrm>
            <a:off x="1219200" y="1999062"/>
            <a:ext cx="3352800" cy="2324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3084" y="1234870"/>
            <a:ext cx="4236075" cy="1533593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lang="en-US" sz="3300" b="1" dirty="0"/>
              <a:t/>
            </a:r>
            <a:br>
              <a:rPr lang="en-US" sz="3300" b="1" dirty="0"/>
            </a:br>
            <a:r>
              <a:rPr lang="en-US" sz="3300" b="1" dirty="0"/>
              <a:t/>
            </a:r>
            <a:br>
              <a:rPr lang="en-US" sz="3300" b="1" dirty="0"/>
            </a:br>
            <a:endParaRPr sz="3300" b="1" dirty="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7994" y="2895820"/>
            <a:ext cx="128749" cy="1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4409979" y="2301717"/>
            <a:ext cx="120587" cy="120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923919" y="2247739"/>
            <a:ext cx="128749" cy="128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6630068" y="2355724"/>
            <a:ext cx="120586" cy="1205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5849674" y="2679793"/>
            <a:ext cx="120587" cy="1205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5009961" y="2679793"/>
            <a:ext cx="128749" cy="128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5550027" y="1977705"/>
            <a:ext cx="128749" cy="128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8" name="Рисунок 67" descr="Система методичної роботи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05530"/>
            <a:ext cx="6298020" cy="448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9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6200" y="411383"/>
            <a:ext cx="4572000" cy="4488248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38"/>
              </a:spcBef>
            </a:pPr>
            <a:r>
              <a:rPr lang="en-US" sz="1500" dirty="0">
                <a:latin typeface="Century Gothic" panose="020B0502020202020204" pitchFamily="34" charset="0"/>
              </a:rPr>
              <a:t/>
            </a:r>
            <a:br>
              <a:rPr lang="en-US" sz="1500" dirty="0">
                <a:latin typeface="Century Gothic" panose="020B0502020202020204" pitchFamily="34" charset="0"/>
              </a:rPr>
            </a:br>
            <a:r>
              <a:rPr lang="uk-UA" sz="2100" dirty="0">
                <a:latin typeface="Century Gothic" panose="020B0502020202020204" pitchFamily="34" charset="0"/>
              </a:rPr>
              <a:t>    </a:t>
            </a:r>
            <a:r>
              <a:rPr lang="uk-UA" dirty="0">
                <a:latin typeface="Century Gothic" panose="020B0502020202020204" pitchFamily="34" charset="0"/>
              </a:rPr>
              <a:t>КІЛЬКІСНИЙ    СКЛАД</a:t>
            </a:r>
            <a:r>
              <a:rPr lang="uk-UA" sz="2100" dirty="0">
                <a:latin typeface="Century Gothic" panose="020B0502020202020204" pitchFamily="34" charset="0"/>
              </a:rPr>
              <a:t/>
            </a:r>
            <a:br>
              <a:rPr lang="uk-UA" sz="2100" dirty="0">
                <a:latin typeface="Century Gothic" panose="020B0502020202020204" pitchFamily="34" charset="0"/>
              </a:rPr>
            </a:br>
            <a:r>
              <a:rPr lang="uk-UA" sz="2100" dirty="0">
                <a:latin typeface="Century Gothic" panose="020B0502020202020204" pitchFamily="34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ВСЬОГО- 64 педагогічних  працівника</a:t>
            </a:r>
            <a:r>
              <a:rPr lang="uk-UA" sz="2100" dirty="0">
                <a:latin typeface="Century Gothic" panose="020B0502020202020204" pitchFamily="34" charset="0"/>
              </a:rPr>
              <a:t/>
            </a:r>
            <a:br>
              <a:rPr lang="uk-UA" sz="2100" dirty="0">
                <a:latin typeface="Century Gothic" panose="020B0502020202020204" pitchFamily="34" charset="0"/>
              </a:rPr>
            </a:br>
            <a:r>
              <a:rPr lang="uk-UA" sz="1050" dirty="0">
                <a:latin typeface="Century Gothic" panose="020B0502020202020204" pitchFamily="34" charset="0"/>
              </a:rPr>
              <a:t>    </a:t>
            </a:r>
            <a: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Чоловіків – 8</a:t>
            </a:r>
            <a:b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</a:t>
            </a: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Жінок –       56</a:t>
            </a:r>
            <a:b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Пенсійного віку – 20</a:t>
            </a:r>
            <a:b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Передпенсійного віку – 10</a:t>
            </a:r>
            <a:b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Стаж до 3 років – 5</a:t>
            </a:r>
            <a:b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від 3 до 10 років- 7</a:t>
            </a:r>
            <a:b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від 10 до 20 років – 6</a:t>
            </a:r>
            <a:b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 і більше років – 46</a:t>
            </a:r>
            <a:b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 вищою педагогічною освітою – 58</a:t>
            </a:r>
            <a:b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 вищою непедагогічною – 1 </a:t>
            </a:r>
            <a:b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Базовою вищою – 2</a:t>
            </a:r>
            <a:b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Неповною вищ</a:t>
            </a:r>
            <a: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ою - 3 </a:t>
            </a:r>
            <a:br>
              <a:rPr lang="uk-UA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uk-UA" dirty="0" smtClean="0">
                <a:latin typeface="Century Gothic" panose="020B0502020202020204" pitchFamily="34" charset="0"/>
              </a:rPr>
              <a:t> 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71" name="Рисунок 70" descr="GayPress - Страница 15 из 18 - Интересные тексты и горячие фото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14550"/>
            <a:ext cx="2129833" cy="219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200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47573" y="4222906"/>
            <a:ext cx="339702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uk-UA" sz="2100" dirty="0">
                <a:solidFill>
                  <a:srgbClr val="002060"/>
                </a:solidFill>
                <a:latin typeface="Arial"/>
                <a:cs typeface="Arial"/>
              </a:rPr>
              <a:t>27</a:t>
            </a:r>
            <a:endParaRPr sz="2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2250" y="4095750"/>
            <a:ext cx="1578210" cy="59952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uk-UA" sz="2400" b="1" spc="-30" dirty="0">
                <a:solidFill>
                  <a:srgbClr val="22457A"/>
                </a:solidFill>
                <a:latin typeface="Arial"/>
                <a:cs typeface="Arial"/>
              </a:rPr>
              <a:t>6</a:t>
            </a:r>
            <a:r>
              <a:rPr sz="2400" b="1" spc="60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lang="uk-UA" sz="1350" b="1" spc="4" dirty="0">
                <a:solidFill>
                  <a:srgbClr val="22457A"/>
                </a:solidFill>
                <a:latin typeface="Arial"/>
                <a:cs typeface="Arial"/>
              </a:rPr>
              <a:t>асистентів </a:t>
            </a:r>
          </a:p>
          <a:p>
            <a:pPr marL="9525" algn="ctr">
              <a:spcBef>
                <a:spcPts val="75"/>
              </a:spcBef>
            </a:pPr>
            <a:r>
              <a:rPr lang="uk-UA" sz="1350" b="1" spc="4" dirty="0">
                <a:solidFill>
                  <a:srgbClr val="22457A"/>
                </a:solidFill>
                <a:latin typeface="Arial"/>
                <a:cs typeface="Arial"/>
              </a:rPr>
              <a:t>вчителів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0551" y="4125775"/>
            <a:ext cx="2086928" cy="594360"/>
          </a:xfrm>
          <a:custGeom>
            <a:avLst/>
            <a:gdLst/>
            <a:ahLst/>
            <a:cxnLst/>
            <a:rect l="l" t="t" r="r" b="b"/>
            <a:pathLst>
              <a:path w="2782570" h="792479">
                <a:moveTo>
                  <a:pt x="45707" y="0"/>
                </a:moveTo>
                <a:lnTo>
                  <a:pt x="0" y="0"/>
                </a:lnTo>
                <a:lnTo>
                  <a:pt x="0" y="792086"/>
                </a:lnTo>
                <a:lnTo>
                  <a:pt x="45707" y="792086"/>
                </a:lnTo>
                <a:lnTo>
                  <a:pt x="45707" y="0"/>
                </a:lnTo>
                <a:close/>
              </a:path>
              <a:path w="2782570" h="792479">
                <a:moveTo>
                  <a:pt x="2782049" y="0"/>
                </a:moveTo>
                <a:lnTo>
                  <a:pt x="2736342" y="0"/>
                </a:lnTo>
                <a:lnTo>
                  <a:pt x="2736342" y="792086"/>
                </a:lnTo>
                <a:lnTo>
                  <a:pt x="2782049" y="792086"/>
                </a:lnTo>
                <a:lnTo>
                  <a:pt x="278204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2044221" y="4176259"/>
            <a:ext cx="140672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uk-UA" sz="2400" b="1" spc="-49" dirty="0">
                <a:solidFill>
                  <a:srgbClr val="22457A"/>
                </a:solidFill>
                <a:latin typeface="Arial"/>
                <a:cs typeface="Arial"/>
              </a:rPr>
              <a:t>58</a:t>
            </a:r>
            <a:r>
              <a:rPr sz="2400" b="1" spc="68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350" b="1" spc="45" dirty="0" err="1">
                <a:solidFill>
                  <a:srgbClr val="22457A"/>
                </a:solidFill>
                <a:latin typeface="Arial"/>
                <a:cs typeface="Arial"/>
              </a:rPr>
              <a:t>педагог</a:t>
            </a:r>
            <a:r>
              <a:rPr lang="uk-UA" sz="1350" b="1" spc="45" dirty="0" err="1">
                <a:solidFill>
                  <a:srgbClr val="22457A"/>
                </a:solidFill>
                <a:latin typeface="Arial"/>
                <a:cs typeface="Arial"/>
              </a:rPr>
              <a:t>ів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7427" y="4228706"/>
            <a:ext cx="893921" cy="36821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ts val="1433"/>
              </a:lnSpc>
              <a:spcBef>
                <a:spcPts val="71"/>
              </a:spcBef>
            </a:pPr>
            <a:r>
              <a:rPr sz="1200" b="1" spc="49" dirty="0">
                <a:solidFill>
                  <a:srgbClr val="22457A"/>
                </a:solidFill>
                <a:latin typeface="Arial"/>
                <a:cs typeface="Arial"/>
              </a:rPr>
              <a:t>технічного</a:t>
            </a:r>
            <a:endParaRPr sz="1200" dirty="0">
              <a:latin typeface="Arial"/>
              <a:cs typeface="Arial"/>
            </a:endParaRPr>
          </a:p>
          <a:p>
            <a:pPr marL="9525">
              <a:lnSpc>
                <a:spcPts val="1433"/>
              </a:lnSpc>
            </a:pPr>
            <a:r>
              <a:rPr sz="1200" b="1" spc="11" dirty="0">
                <a:solidFill>
                  <a:srgbClr val="22457A"/>
                </a:solidFill>
                <a:latin typeface="Arial"/>
                <a:cs typeface="Arial"/>
              </a:rPr>
              <a:t>персоналу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5502" y="320015"/>
            <a:ext cx="6128582" cy="29924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uk-UA" sz="1350" b="1" spc="19" dirty="0">
                <a:latin typeface="Arial"/>
                <a:cs typeface="Arial"/>
              </a:rPr>
              <a:t>              </a:t>
            </a:r>
            <a:r>
              <a:rPr sz="1350" b="1" spc="19" dirty="0">
                <a:latin typeface="Arial"/>
                <a:cs typeface="Arial"/>
              </a:rPr>
              <a:t>КАДРОВИЙ </a:t>
            </a:r>
            <a:r>
              <a:rPr sz="1350" b="1" spc="38" dirty="0">
                <a:latin typeface="Arial"/>
                <a:cs typeface="Arial"/>
              </a:rPr>
              <a:t>ПОТЕНЦІАЛ</a:t>
            </a:r>
            <a:r>
              <a:rPr sz="1350" b="1" spc="-127" dirty="0">
                <a:latin typeface="Arial"/>
                <a:cs typeface="Arial"/>
              </a:rPr>
              <a:t> </a:t>
            </a:r>
            <a:r>
              <a:rPr sz="1350" b="1" spc="41" dirty="0">
                <a:latin typeface="Arial"/>
                <a:cs typeface="Arial"/>
              </a:rPr>
              <a:t>ЗАКЛАДУ</a:t>
            </a:r>
            <a:endParaRPr lang="uk-UA" sz="1350" b="1" spc="41" dirty="0">
              <a:latin typeface="Arial"/>
              <a:cs typeface="Arial"/>
            </a:endParaRPr>
          </a:p>
          <a:p>
            <a:pPr marL="9525" algn="ctr">
              <a:spcBef>
                <a:spcPts val="75"/>
              </a:spcBef>
            </a:pPr>
            <a:endParaRPr lang="uk-UA" sz="1350" b="1" spc="41" dirty="0">
              <a:latin typeface="Arial"/>
              <a:cs typeface="Arial"/>
            </a:endParaRPr>
          </a:p>
          <a:p>
            <a:pPr marL="9525">
              <a:spcBef>
                <a:spcPts val="75"/>
              </a:spcBef>
            </a:pPr>
            <a:endParaRPr lang="uk-UA" sz="1350" b="1" spc="41" dirty="0">
              <a:latin typeface="Arial"/>
              <a:cs typeface="Arial"/>
            </a:endParaRPr>
          </a:p>
          <a:p>
            <a:pPr marL="9525">
              <a:spcBef>
                <a:spcPts val="75"/>
              </a:spcBef>
            </a:pPr>
            <a:endParaRPr lang="uk-UA" sz="1350" b="1" spc="41" dirty="0">
              <a:latin typeface="Arial"/>
              <a:cs typeface="Arial"/>
            </a:endParaRPr>
          </a:p>
          <a:p>
            <a:pPr marL="9525">
              <a:spcBef>
                <a:spcPts val="75"/>
              </a:spcBef>
            </a:pPr>
            <a:endParaRPr sz="1350" dirty="0">
              <a:latin typeface="Arial"/>
              <a:cs typeface="Arial"/>
            </a:endParaRPr>
          </a:p>
          <a:p>
            <a:pPr marL="3088005" marR="4763" algn="just">
              <a:spcBef>
                <a:spcPts val="945"/>
              </a:spcBef>
            </a:pPr>
            <a:endParaRPr lang="uk-UA" sz="1050" spc="131" dirty="0">
              <a:latin typeface="Roboto Condensed"/>
              <a:cs typeface="Roboto Condensed"/>
            </a:endParaRPr>
          </a:p>
          <a:p>
            <a:pPr marL="3088005" marR="3810" algn="just"/>
            <a:endParaRPr lang="uk-UA" sz="1050" spc="131" dirty="0">
              <a:latin typeface="Roboto Condensed"/>
              <a:cs typeface="Arial Black"/>
            </a:endParaRPr>
          </a:p>
          <a:p>
            <a:pPr marL="3088005" marR="3810" algn="just"/>
            <a:endParaRPr lang="uk-UA" sz="1050" spc="131" dirty="0">
              <a:latin typeface="Roboto Condensed"/>
              <a:cs typeface="Arial Black"/>
            </a:endParaRPr>
          </a:p>
          <a:p>
            <a:pPr marL="3088005" marR="3810" algn="just"/>
            <a:endParaRPr lang="uk-UA" sz="1050" spc="131" dirty="0">
              <a:latin typeface="Roboto Condensed"/>
              <a:cs typeface="Arial Black"/>
            </a:endParaRPr>
          </a:p>
          <a:p>
            <a:pPr marL="3088005" marR="3810" algn="just"/>
            <a:endParaRPr lang="uk-UA" sz="1050" spc="131" dirty="0">
              <a:latin typeface="Roboto Condensed"/>
              <a:cs typeface="Arial Black"/>
            </a:endParaRPr>
          </a:p>
          <a:p>
            <a:pPr marL="3088005" marR="3810" algn="just"/>
            <a:endParaRPr lang="uk-UA" sz="1050" spc="131" dirty="0">
              <a:latin typeface="Roboto Condensed"/>
              <a:cs typeface="Arial Black"/>
            </a:endParaRPr>
          </a:p>
          <a:p>
            <a:pPr marL="3088005" marR="3810" algn="just"/>
            <a:endParaRPr lang="uk-UA" sz="1050" spc="131" dirty="0">
              <a:latin typeface="Roboto Condensed"/>
              <a:cs typeface="Arial Black"/>
            </a:endParaRPr>
          </a:p>
          <a:p>
            <a:pPr marL="3088005" marR="3810" algn="just"/>
            <a:endParaRPr lang="uk-UA" sz="1050" spc="131" dirty="0">
              <a:latin typeface="Roboto Condensed"/>
              <a:cs typeface="Arial Black"/>
            </a:endParaRPr>
          </a:p>
          <a:p>
            <a:pPr marL="3088005" marR="3810" algn="just"/>
            <a:endParaRPr lang="uk-UA" sz="1050" spc="131" dirty="0">
              <a:latin typeface="Roboto Condensed"/>
              <a:cs typeface="Arial Black"/>
            </a:endParaRPr>
          </a:p>
          <a:p>
            <a:pPr marL="3088005" marR="3810" algn="just"/>
            <a:endParaRPr lang="uk-UA" sz="1050" spc="131" dirty="0">
              <a:latin typeface="Roboto Condensed"/>
              <a:cs typeface="Arial Black"/>
            </a:endParaRPr>
          </a:p>
          <a:p>
            <a:pPr marL="3088005" marR="3810" algn="just"/>
            <a:r>
              <a:rPr lang="uk-UA" sz="1050" dirty="0">
                <a:latin typeface="Arial Black"/>
                <a:cs typeface="Arial Black"/>
              </a:rPr>
              <a:t>           </a:t>
            </a:r>
            <a:endParaRPr sz="1050" dirty="0">
              <a:latin typeface="Arial Black"/>
              <a:cs typeface="Arial Black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417468272"/>
              </p:ext>
            </p:extLst>
          </p:nvPr>
        </p:nvGraphicFramePr>
        <p:xfrm>
          <a:off x="4529048" y="676275"/>
          <a:ext cx="4005352" cy="319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6571849"/>
              </p:ext>
            </p:extLst>
          </p:nvPr>
        </p:nvGraphicFramePr>
        <p:xfrm>
          <a:off x="1395502" y="676279"/>
          <a:ext cx="2881223" cy="319087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46929">
                  <a:extLst>
                    <a:ext uri="{9D8B030D-6E8A-4147-A177-3AD203B41FA5}">
                      <a16:colId xmlns:a16="http://schemas.microsoft.com/office/drawing/2014/main" xmlns="" val="3794536824"/>
                    </a:ext>
                  </a:extLst>
                </a:gridCol>
                <a:gridCol w="934294">
                  <a:extLst>
                    <a:ext uri="{9D8B030D-6E8A-4147-A177-3AD203B41FA5}">
                      <a16:colId xmlns:a16="http://schemas.microsoft.com/office/drawing/2014/main" xmlns="" val="1514018133"/>
                    </a:ext>
                  </a:extLst>
                </a:gridCol>
              </a:tblGrid>
              <a:tr h="531745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Педагогічні звання, категорії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Кількість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226779452"/>
                  </a:ext>
                </a:extLst>
              </a:tr>
              <a:tr h="531745">
                <a:tc>
                  <a:txBody>
                    <a:bodyPr/>
                    <a:lstStyle/>
                    <a:p>
                      <a:r>
                        <a:rPr lang="uk-UA" sz="1200" b="1" smtClean="0"/>
                        <a:t>Вища  кваліфікаційна категорія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36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30588764"/>
                  </a:ext>
                </a:extLst>
              </a:tr>
              <a:tr h="460787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1 категорія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10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465542435"/>
                  </a:ext>
                </a:extLst>
              </a:tr>
              <a:tr h="410155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2 категорія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3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915337937"/>
                  </a:ext>
                </a:extLst>
              </a:tr>
              <a:tr h="410155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Спеціаліст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3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25345983"/>
                  </a:ext>
                </a:extLst>
              </a:tr>
              <a:tr h="436128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Молодший спеціаліст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34353318"/>
                  </a:ext>
                </a:extLst>
              </a:tr>
              <a:tr h="410155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Без категорії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6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0589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93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6964" y="1999"/>
            <a:ext cx="9144000" cy="5213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lang="uk-UA" sz="1500" b="1" dirty="0"/>
          </a:p>
          <a:p>
            <a:pPr algn="r"/>
            <a:endParaRPr lang="uk-UA" sz="1500" b="1" dirty="0"/>
          </a:p>
          <a:p>
            <a:pPr algn="ctr"/>
            <a:r>
              <a:rPr lang="uk-UA" sz="1500" b="1" dirty="0"/>
              <a:t>                                                                    </a:t>
            </a:r>
            <a:r>
              <a:rPr lang="uk-UA" sz="2100" b="1" dirty="0">
                <a:solidFill>
                  <a:srgbClr val="C00000"/>
                </a:solidFill>
              </a:rPr>
              <a:t>Результати атестації наступні: </a:t>
            </a:r>
          </a:p>
          <a:p>
            <a:pPr algn="ctr"/>
            <a:endParaRPr lang="uk-UA" sz="1500" b="1" dirty="0">
              <a:solidFill>
                <a:srgbClr val="C00000"/>
              </a:solidFill>
            </a:endParaRPr>
          </a:p>
          <a:p>
            <a:pPr algn="ctr"/>
            <a:endParaRPr lang="uk-UA" sz="1500" b="1" dirty="0">
              <a:solidFill>
                <a:srgbClr val="C00000"/>
              </a:solidFill>
            </a:endParaRPr>
          </a:p>
          <a:p>
            <a:pPr algn="ctr"/>
            <a:endParaRPr sz="15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2004" y="1917992"/>
            <a:ext cx="2996365" cy="933428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 algn="ctr">
              <a:spcBef>
                <a:spcPts val="38"/>
              </a:spcBef>
            </a:pPr>
            <a:r>
              <a:rPr lang="en-US" sz="1050" dirty="0">
                <a:latin typeface="Century Gothic" panose="020B0502020202020204" pitchFamily="34" charset="0"/>
              </a:rPr>
              <a:t/>
            </a:r>
            <a:br>
              <a:rPr lang="en-US" sz="1050" dirty="0">
                <a:latin typeface="Century Gothic" panose="020B0502020202020204" pitchFamily="34" charset="0"/>
              </a:rPr>
            </a:br>
            <a:r>
              <a:rPr lang="uk-UA" dirty="0" smtClean="0"/>
              <a:t> </a:t>
            </a:r>
            <a:r>
              <a:rPr lang="en-US" sz="1050" dirty="0">
                <a:latin typeface="Century Gothic" panose="020B0502020202020204" pitchFamily="34" charset="0"/>
              </a:rPr>
              <a:t/>
            </a:r>
            <a:br>
              <a:rPr lang="en-US" sz="1050" dirty="0">
                <a:latin typeface="Century Gothic" panose="020B0502020202020204" pitchFamily="34" charset="0"/>
              </a:rPr>
            </a:br>
            <a:r>
              <a:rPr lang="en-US" sz="1050" dirty="0">
                <a:latin typeface="Century Gothic" panose="020B0502020202020204" pitchFamily="34" charset="0"/>
              </a:rPr>
              <a:t/>
            </a:r>
            <a:br>
              <a:rPr lang="en-US" sz="1050" dirty="0">
                <a:latin typeface="Century Gothic" panose="020B0502020202020204" pitchFamily="34" charset="0"/>
              </a:rPr>
            </a:br>
            <a:r>
              <a:rPr lang="en-US" sz="1050" dirty="0">
                <a:latin typeface="Century Gothic" panose="020B0502020202020204" pitchFamily="34" charset="0"/>
              </a:rPr>
              <a:t/>
            </a:r>
            <a:br>
              <a:rPr lang="en-US" sz="1050" dirty="0">
                <a:latin typeface="Century Gothic" panose="020B0502020202020204" pitchFamily="34" charset="0"/>
              </a:rPr>
            </a:br>
            <a:endParaRPr sz="1050" dirty="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8108" y="1923699"/>
            <a:ext cx="128749" cy="128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550027" y="1977705"/>
            <a:ext cx="128749" cy="128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063967" y="1869692"/>
            <a:ext cx="128749" cy="128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8" name="Рисунок 67" descr="Атестація вчителів — Комунальний заклад &quot;Середня загальноосвітня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283" y="342024"/>
            <a:ext cx="2544638" cy="122694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Прямоугольник 68"/>
          <p:cNvSpPr/>
          <p:nvPr/>
        </p:nvSpPr>
        <p:spPr>
          <a:xfrm>
            <a:off x="1442276" y="4132420"/>
            <a:ext cx="2835131" cy="91929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002060"/>
                </a:solidFill>
              </a:rPr>
              <a:t>Підтвердили категорію та звання</a:t>
            </a:r>
          </a:p>
          <a:p>
            <a:pPr algn="ctr"/>
            <a:r>
              <a:rPr lang="uk-UA" sz="825" dirty="0">
                <a:solidFill>
                  <a:srgbClr val="002060"/>
                </a:solidFill>
              </a:rPr>
              <a:t>Звягінцева Н.С., </a:t>
            </a:r>
            <a:r>
              <a:rPr lang="uk-UA" sz="825" dirty="0" err="1">
                <a:solidFill>
                  <a:srgbClr val="002060"/>
                </a:solidFill>
              </a:rPr>
              <a:t>Сорочан</a:t>
            </a:r>
            <a:r>
              <a:rPr lang="uk-UA" sz="825" dirty="0">
                <a:solidFill>
                  <a:srgbClr val="002060"/>
                </a:solidFill>
              </a:rPr>
              <a:t> Ф.Ф., </a:t>
            </a:r>
            <a:r>
              <a:rPr lang="uk-UA" sz="825" dirty="0" err="1">
                <a:solidFill>
                  <a:srgbClr val="002060"/>
                </a:solidFill>
              </a:rPr>
              <a:t>Гойман</a:t>
            </a:r>
            <a:r>
              <a:rPr lang="uk-UA" sz="825" dirty="0">
                <a:solidFill>
                  <a:srgbClr val="002060"/>
                </a:solidFill>
              </a:rPr>
              <a:t> М.В., Принц О.М., Попова Н.У., </a:t>
            </a:r>
            <a:r>
              <a:rPr lang="uk-UA" sz="825" dirty="0" err="1">
                <a:solidFill>
                  <a:srgbClr val="002060"/>
                </a:solidFill>
              </a:rPr>
              <a:t>Писанова</a:t>
            </a:r>
            <a:r>
              <a:rPr lang="uk-UA" sz="825" dirty="0">
                <a:solidFill>
                  <a:srgbClr val="002060"/>
                </a:solidFill>
              </a:rPr>
              <a:t> Г.М., </a:t>
            </a:r>
            <a:r>
              <a:rPr lang="uk-UA" sz="825" dirty="0" err="1">
                <a:solidFill>
                  <a:srgbClr val="002060"/>
                </a:solidFill>
              </a:rPr>
              <a:t>Меліш</a:t>
            </a:r>
            <a:r>
              <a:rPr lang="uk-UA" sz="825" dirty="0">
                <a:solidFill>
                  <a:srgbClr val="002060"/>
                </a:solidFill>
              </a:rPr>
              <a:t> А.Л., Шептицька О.Р., </a:t>
            </a:r>
            <a:r>
              <a:rPr lang="uk-UA" sz="825" dirty="0" err="1">
                <a:solidFill>
                  <a:srgbClr val="002060"/>
                </a:solidFill>
              </a:rPr>
              <a:t>Лутай</a:t>
            </a:r>
            <a:r>
              <a:rPr lang="uk-UA" sz="825" dirty="0">
                <a:solidFill>
                  <a:srgbClr val="002060"/>
                </a:solidFill>
              </a:rPr>
              <a:t> Л.П.</a:t>
            </a:r>
            <a:endParaRPr lang="en-US" sz="825" dirty="0">
              <a:solidFill>
                <a:srgbClr val="002060"/>
              </a:solidFill>
            </a:endParaRPr>
          </a:p>
        </p:txBody>
      </p:sp>
      <p:graphicFrame>
        <p:nvGraphicFramePr>
          <p:cNvPr id="75" name="Диаграмма 74"/>
          <p:cNvGraphicFramePr/>
          <p:nvPr>
            <p:extLst/>
          </p:nvPr>
        </p:nvGraphicFramePr>
        <p:xfrm>
          <a:off x="4929327" y="562458"/>
          <a:ext cx="3130457" cy="261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xmlns="" val="1951354497"/>
              </p:ext>
            </p:extLst>
          </p:nvPr>
        </p:nvGraphicFramePr>
        <p:xfrm>
          <a:off x="4611188" y="955495"/>
          <a:ext cx="3012714" cy="24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4505036" y="3435796"/>
            <a:ext cx="1895763" cy="7083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002060"/>
                </a:solidFill>
              </a:rPr>
              <a:t>Присвоєно звання</a:t>
            </a:r>
          </a:p>
          <a:p>
            <a:pPr algn="ctr"/>
            <a:r>
              <a:rPr lang="uk-UA" sz="900" dirty="0" err="1">
                <a:solidFill>
                  <a:srgbClr val="002060"/>
                </a:solidFill>
              </a:rPr>
              <a:t>Собченко</a:t>
            </a:r>
            <a:r>
              <a:rPr lang="uk-UA" sz="900" dirty="0">
                <a:solidFill>
                  <a:srgbClr val="002060"/>
                </a:solidFill>
              </a:rPr>
              <a:t> Л.І., Боровик О.О.,</a:t>
            </a:r>
          </a:p>
          <a:p>
            <a:pPr algn="ctr"/>
            <a:r>
              <a:rPr lang="uk-UA" sz="900" dirty="0" err="1">
                <a:solidFill>
                  <a:srgbClr val="002060"/>
                </a:solidFill>
              </a:rPr>
              <a:t>Чорноморченко</a:t>
            </a:r>
            <a:r>
              <a:rPr lang="uk-UA" sz="900" dirty="0">
                <a:solidFill>
                  <a:srgbClr val="002060"/>
                </a:solidFill>
              </a:rPr>
              <a:t> О.М.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468698" y="1876699"/>
            <a:ext cx="1961175" cy="936799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002060"/>
                </a:solidFill>
              </a:rPr>
              <a:t>Атестувалося </a:t>
            </a:r>
          </a:p>
          <a:p>
            <a:pPr algn="ctr"/>
            <a:r>
              <a:rPr lang="uk-UA" sz="1350" dirty="0">
                <a:solidFill>
                  <a:srgbClr val="002060"/>
                </a:solidFill>
              </a:rPr>
              <a:t>17 педагогічних працівників</a:t>
            </a:r>
            <a:endParaRPr lang="en-US" sz="1350" dirty="0"/>
          </a:p>
        </p:txBody>
      </p:sp>
      <p:sp>
        <p:nvSpPr>
          <p:cNvPr id="79" name="Стрелка вниз 78"/>
          <p:cNvSpPr/>
          <p:nvPr/>
        </p:nvSpPr>
        <p:spPr>
          <a:xfrm>
            <a:off x="2609509" y="3592222"/>
            <a:ext cx="353647" cy="544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Стрелка вниз 80"/>
          <p:cNvSpPr/>
          <p:nvPr/>
        </p:nvSpPr>
        <p:spPr>
          <a:xfrm>
            <a:off x="2449286" y="1"/>
            <a:ext cx="34289" cy="34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Прямоугольник 82"/>
          <p:cNvSpPr/>
          <p:nvPr/>
        </p:nvSpPr>
        <p:spPr>
          <a:xfrm>
            <a:off x="6591948" y="4142725"/>
            <a:ext cx="1292508" cy="91753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>
              <a:solidFill>
                <a:srgbClr val="002060"/>
              </a:solidFill>
            </a:endParaRPr>
          </a:p>
          <a:p>
            <a:pPr algn="ctr"/>
            <a:endParaRPr lang="uk-UA" sz="1200" dirty="0">
              <a:solidFill>
                <a:srgbClr val="002060"/>
              </a:solidFill>
            </a:endParaRPr>
          </a:p>
          <a:p>
            <a:pPr algn="ctr"/>
            <a:r>
              <a:rPr lang="uk-UA" sz="1200" dirty="0">
                <a:solidFill>
                  <a:srgbClr val="002060"/>
                </a:solidFill>
              </a:rPr>
              <a:t>Підтверджено</a:t>
            </a:r>
          </a:p>
          <a:p>
            <a:pPr algn="ctr"/>
            <a:r>
              <a:rPr lang="uk-UA" sz="1200" dirty="0">
                <a:solidFill>
                  <a:srgbClr val="002060"/>
                </a:solidFill>
              </a:rPr>
              <a:t>тарифний розряд</a:t>
            </a:r>
          </a:p>
          <a:p>
            <a:pPr algn="ctr"/>
            <a:r>
              <a:rPr lang="uk-UA" sz="1200" dirty="0">
                <a:solidFill>
                  <a:srgbClr val="002060"/>
                </a:solidFill>
              </a:rPr>
              <a:t>3 </a:t>
            </a:r>
            <a:r>
              <a:rPr lang="uk-UA" sz="900" dirty="0">
                <a:solidFill>
                  <a:srgbClr val="002060"/>
                </a:solidFill>
              </a:rPr>
              <a:t>асистентам </a:t>
            </a:r>
          </a:p>
          <a:p>
            <a:pPr algn="ctr"/>
            <a:r>
              <a:rPr lang="uk-UA" sz="900" dirty="0">
                <a:solidFill>
                  <a:srgbClr val="002060"/>
                </a:solidFill>
              </a:rPr>
              <a:t>вчителя</a:t>
            </a:r>
          </a:p>
          <a:p>
            <a:pPr algn="ctr"/>
            <a:endParaRPr lang="uk-UA" sz="1200" dirty="0">
              <a:solidFill>
                <a:srgbClr val="002060"/>
              </a:solidFill>
            </a:endParaRPr>
          </a:p>
          <a:p>
            <a:pPr algn="ctr"/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4" name="Стрелка вниз 83"/>
          <p:cNvSpPr/>
          <p:nvPr/>
        </p:nvSpPr>
        <p:spPr>
          <a:xfrm>
            <a:off x="7146898" y="3579770"/>
            <a:ext cx="403669" cy="552650"/>
          </a:xfrm>
          <a:prstGeom prst="downArrow">
            <a:avLst>
              <a:gd name="adj1" fmla="val 318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5190" y="4247965"/>
            <a:ext cx="1451500" cy="7070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13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50" dirty="0">
              <a:solidFill>
                <a:srgbClr val="002060"/>
              </a:solidFill>
            </a:endParaRPr>
          </a:p>
          <a:p>
            <a:pPr algn="ctr"/>
            <a:endParaRPr lang="uk-UA" sz="1050" dirty="0">
              <a:solidFill>
                <a:srgbClr val="002060"/>
              </a:solidFill>
            </a:endParaRPr>
          </a:p>
          <a:p>
            <a:pPr algn="ctr"/>
            <a:r>
              <a:rPr lang="uk-UA" sz="1050" dirty="0">
                <a:solidFill>
                  <a:srgbClr val="002060"/>
                </a:solidFill>
              </a:rPr>
              <a:t>Присвоєна</a:t>
            </a:r>
          </a:p>
          <a:p>
            <a:pPr algn="ctr"/>
            <a:r>
              <a:rPr lang="uk-UA" sz="1050" dirty="0">
                <a:solidFill>
                  <a:srgbClr val="002060"/>
                </a:solidFill>
              </a:rPr>
              <a:t>Категорія</a:t>
            </a:r>
          </a:p>
          <a:p>
            <a:pPr algn="ctr"/>
            <a:r>
              <a:rPr lang="uk-UA" sz="900" dirty="0">
                <a:solidFill>
                  <a:srgbClr val="002060"/>
                </a:solidFill>
              </a:rPr>
              <a:t>Монастирській О.А. </a:t>
            </a:r>
          </a:p>
          <a:p>
            <a:pPr algn="ctr"/>
            <a:r>
              <a:rPr lang="uk-UA" sz="1050" dirty="0" err="1">
                <a:solidFill>
                  <a:srgbClr val="002060"/>
                </a:solidFill>
              </a:rPr>
              <a:t>Черновій</a:t>
            </a:r>
            <a:r>
              <a:rPr lang="uk-UA" sz="1050" dirty="0">
                <a:solidFill>
                  <a:srgbClr val="002060"/>
                </a:solidFill>
              </a:rPr>
              <a:t> О.А.</a:t>
            </a:r>
          </a:p>
          <a:p>
            <a:pPr algn="ctr"/>
            <a:endParaRPr lang="uk-UA" sz="1050" dirty="0">
              <a:solidFill>
                <a:srgbClr val="002060"/>
              </a:solidFill>
            </a:endParaRPr>
          </a:p>
          <a:p>
            <a:pPr algn="ctr"/>
            <a:endParaRPr lang="uk-UA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5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6552" y="-230455"/>
            <a:ext cx="2677258" cy="1395093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uk-UA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uk-UA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uk-UA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uk-UA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КУРСОВА ПЕРЕПІДГОТОВКА</a:t>
            </a:r>
            <a:br>
              <a:rPr lang="uk-UA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uk-UA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</a:t>
            </a:r>
            <a:endParaRPr lang="en-US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 descr="ИКТ русский язык и литература, группа 2 — ТолВ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6350"/>
            <a:ext cx="2285999" cy="182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660335375"/>
              </p:ext>
            </p:extLst>
          </p:nvPr>
        </p:nvGraphicFramePr>
        <p:xfrm>
          <a:off x="4267200" y="799367"/>
          <a:ext cx="4299438" cy="278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046408" y="3797178"/>
            <a:ext cx="5143501" cy="10796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>
              <a:buAutoNum type="arabicPlain" startAt="89"/>
            </a:pPr>
            <a:r>
              <a:rPr lang="uk-UA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% вчителів </a:t>
            </a:r>
            <a:r>
              <a:rPr lang="uk-UA" sz="1200" b="1" dirty="0">
                <a:solidFill>
                  <a:srgbClr val="02489D"/>
                </a:solidFill>
                <a:latin typeface="Century Gothic" panose="020B0502020202020204" pitchFamily="34" charset="0"/>
              </a:rPr>
              <a:t>пройшли онлайн-курси на освітніх  платформах  </a:t>
            </a:r>
            <a:r>
              <a:rPr lang="en-US" sz="1200" b="1" dirty="0">
                <a:solidFill>
                  <a:srgbClr val="02489D"/>
                </a:solidFill>
                <a:latin typeface="Century Gothic" panose="020B0502020202020204" pitchFamily="34" charset="0"/>
              </a:rPr>
              <a:t>EDERA</a:t>
            </a:r>
            <a:r>
              <a:rPr lang="uk-UA" sz="1200" b="1" dirty="0">
                <a:solidFill>
                  <a:srgbClr val="02489D"/>
                </a:solidFill>
                <a:latin typeface="Century Gothic" panose="020B0502020202020204" pitchFamily="34" charset="0"/>
              </a:rPr>
              <a:t> , </a:t>
            </a:r>
            <a:r>
              <a:rPr lang="en-US" sz="1200" b="1" dirty="0">
                <a:solidFill>
                  <a:srgbClr val="02489D"/>
                </a:solidFill>
                <a:latin typeface="Century Gothic" panose="020B0502020202020204" pitchFamily="34" charset="0"/>
              </a:rPr>
              <a:t>PROMETHEUS</a:t>
            </a:r>
            <a:r>
              <a:rPr lang="uk-UA" sz="1200" b="1" dirty="0">
                <a:solidFill>
                  <a:srgbClr val="02489D"/>
                </a:solidFill>
                <a:latin typeface="Century Gothic" panose="020B0502020202020204" pitchFamily="34" charset="0"/>
              </a:rPr>
              <a:t>, ВСЕОСВІТА, На УРОК; </a:t>
            </a:r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100</a:t>
            </a:r>
            <a:r>
              <a:rPr lang="uk-UA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% - </a:t>
            </a:r>
            <a:r>
              <a:rPr lang="uk-UA" sz="1200" b="1" dirty="0">
                <a:solidFill>
                  <a:srgbClr val="213969"/>
                </a:solidFill>
                <a:latin typeface="Century Gothic" panose="020B0502020202020204" pitchFamily="34" charset="0"/>
              </a:rPr>
              <a:t>«</a:t>
            </a:r>
            <a:r>
              <a:rPr lang="uk-UA" sz="1200" b="1" dirty="0" err="1">
                <a:solidFill>
                  <a:srgbClr val="213969"/>
                </a:solidFill>
                <a:latin typeface="Century Gothic" panose="020B0502020202020204" pitchFamily="34" charset="0"/>
              </a:rPr>
              <a:t>Домедична</a:t>
            </a:r>
            <a:r>
              <a:rPr lang="uk-UA" sz="1200" b="1" dirty="0">
                <a:solidFill>
                  <a:srgbClr val="213969"/>
                </a:solidFill>
                <a:latin typeface="Century Gothic" panose="020B0502020202020204" pitchFamily="34" charset="0"/>
              </a:rPr>
              <a:t>  допомога»,</a:t>
            </a:r>
            <a:endParaRPr lang="en-US" sz="1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2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6552" y="-91956"/>
            <a:ext cx="2677258" cy="1118094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uk-UA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uk-UA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КУРСОВА ПЕРЕПІДГОТОВКА</a:t>
            </a:r>
            <a:br>
              <a:rPr lang="uk-UA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uk-UA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</a:t>
            </a:r>
            <a:endParaRPr lang="en-US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 descr="ИКТ русский язык и литература, группа 2 — ТолВ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9750"/>
            <a:ext cx="2186526" cy="166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209800" y="4019550"/>
            <a:ext cx="51816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 smtClean="0">
                <a:solidFill>
                  <a:srgbClr val="002060"/>
                </a:solidFill>
              </a:rPr>
              <a:t>Директор </a:t>
            </a:r>
            <a:r>
              <a:rPr lang="uk-UA" sz="1350" dirty="0">
                <a:solidFill>
                  <a:srgbClr val="002060"/>
                </a:solidFill>
              </a:rPr>
              <a:t>школи   Лимаренко Т.П. курсову перепідготовку проходила при  Центральному  інституті післядипломної освіти НАПН України в м. Києві.</a:t>
            </a:r>
            <a:endParaRPr lang="en-US" sz="1350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955588117"/>
              </p:ext>
            </p:extLst>
          </p:nvPr>
        </p:nvGraphicFramePr>
        <p:xfrm>
          <a:off x="4045998" y="146482"/>
          <a:ext cx="4336002" cy="372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75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rot="10800000" flipV="1">
            <a:off x="1875406" y="228607"/>
            <a:ext cx="5973193" cy="378469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lang="uk-UA" sz="1200" spc="4" dirty="0" smtClean="0">
                <a:solidFill>
                  <a:srgbClr val="252525"/>
                </a:solidFill>
              </a:rPr>
              <a:t>ВПРОВАДЖЕННЯ </a:t>
            </a:r>
            <a:r>
              <a:rPr lang="uk-UA" sz="1200" spc="4" dirty="0">
                <a:solidFill>
                  <a:srgbClr val="252525"/>
                </a:solidFill>
              </a:rPr>
              <a:t>ВЛАСНОГО </a:t>
            </a:r>
            <a:r>
              <a:rPr lang="uk-UA" sz="1200" spc="4" dirty="0" smtClean="0">
                <a:solidFill>
                  <a:srgbClr val="252525"/>
                </a:solidFill>
              </a:rPr>
              <a:t>ДОСВІДУ ЧЕРЕЗ </a:t>
            </a:r>
            <a:r>
              <a:rPr lang="uk-UA" sz="1200" spc="4" dirty="0">
                <a:solidFill>
                  <a:srgbClr val="252525"/>
                </a:solidFill>
              </a:rPr>
              <a:t>МЕРЕЖУ ІНТЕРНЕТ</a:t>
            </a:r>
            <a:br>
              <a:rPr lang="uk-UA" sz="1200" spc="4" dirty="0">
                <a:solidFill>
                  <a:srgbClr val="252525"/>
                </a:solidFill>
              </a:rPr>
            </a:br>
            <a:endParaRPr sz="1200" dirty="0"/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4049523"/>
              </p:ext>
            </p:extLst>
          </p:nvPr>
        </p:nvGraphicFramePr>
        <p:xfrm>
          <a:off x="1342683" y="447869"/>
          <a:ext cx="6531747" cy="4679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056">
                  <a:extLst>
                    <a:ext uri="{9D8B030D-6E8A-4147-A177-3AD203B41FA5}">
                      <a16:colId xmlns:a16="http://schemas.microsoft.com/office/drawing/2014/main" xmlns="" val="521302966"/>
                    </a:ext>
                  </a:extLst>
                </a:gridCol>
                <a:gridCol w="1473983">
                  <a:extLst>
                    <a:ext uri="{9D8B030D-6E8A-4147-A177-3AD203B41FA5}">
                      <a16:colId xmlns:a16="http://schemas.microsoft.com/office/drawing/2014/main" xmlns="" val="3512869625"/>
                    </a:ext>
                  </a:extLst>
                </a:gridCol>
                <a:gridCol w="2601624">
                  <a:extLst>
                    <a:ext uri="{9D8B030D-6E8A-4147-A177-3AD203B41FA5}">
                      <a16:colId xmlns:a16="http://schemas.microsoft.com/office/drawing/2014/main" xmlns="" val="2812445259"/>
                    </a:ext>
                  </a:extLst>
                </a:gridCol>
                <a:gridCol w="2000084">
                  <a:extLst>
                    <a:ext uri="{9D8B030D-6E8A-4147-A177-3AD203B41FA5}">
                      <a16:colId xmlns:a16="http://schemas.microsoft.com/office/drawing/2014/main" xmlns="" val="2044448151"/>
                    </a:ext>
                  </a:extLst>
                </a:gridCol>
              </a:tblGrid>
              <a:tr h="3751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№</a:t>
                      </a:r>
                      <a:endParaRPr lang="en-US" sz="9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п\п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П.І.Б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Тема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000885" algn="l"/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Видавництво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extLst>
                  <a:ext uri="{0D108BD9-81ED-4DB2-BD59-A6C34878D82A}">
                    <a16:rowId xmlns:a16="http://schemas.microsoft.com/office/drawing/2014/main" xmlns="" val="3027053174"/>
                  </a:ext>
                </a:extLst>
              </a:tr>
              <a:tr h="527540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solidFill>
                            <a:srgbClr val="213969"/>
                          </a:solidFill>
                          <a:effectLst/>
                        </a:rPr>
                        <a:t>Сорочан</a:t>
                      </a: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 Фаїна 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Федорівна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«Розв’язування систем двох рівнянь із двома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змінними»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1100" dirty="0" err="1">
                          <a:solidFill>
                            <a:srgbClr val="213969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213969"/>
                          </a:solidFill>
                          <a:effectLst/>
                        </a:rPr>
                        <a:t> портал №0000/80177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extLst>
                  <a:ext uri="{0D108BD9-81ED-4DB2-BD59-A6C34878D82A}">
                    <a16:rowId xmlns:a16="http://schemas.microsoft.com/office/drawing/2014/main" xmlns="" val="467070724"/>
                  </a:ext>
                </a:extLst>
              </a:tr>
              <a:tr h="678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Інтегрований урок геометрії та ОТМ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«Паралельні прямі, властивості та ознаки.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Перспективи будинку»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1100" dirty="0" err="1">
                          <a:solidFill>
                            <a:srgbClr val="213969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213969"/>
                          </a:solidFill>
                          <a:effectLst/>
                        </a:rPr>
                        <a:t> портал №0000/80363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extLst>
                  <a:ext uri="{0D108BD9-81ED-4DB2-BD59-A6C34878D82A}">
                    <a16:rowId xmlns:a16="http://schemas.microsoft.com/office/drawing/2014/main" xmlns="" val="4213913504"/>
                  </a:ext>
                </a:extLst>
              </a:tr>
              <a:tr h="5275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Боровик  Ольга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Олександрівна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Історія України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«Церковне життя наприкінці 15 у першій половині 17 </a:t>
                      </a:r>
                      <a:r>
                        <a:rPr lang="uk-UA" sz="1100" dirty="0" err="1">
                          <a:solidFill>
                            <a:srgbClr val="213969"/>
                          </a:solidFill>
                          <a:effectLst/>
                        </a:rPr>
                        <a:t>ст</a:t>
                      </a: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»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1100" dirty="0" err="1">
                          <a:solidFill>
                            <a:srgbClr val="213969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213969"/>
                          </a:solidFill>
                          <a:effectLst/>
                        </a:rPr>
                        <a:t> портал №0000/80337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extLst>
                  <a:ext uri="{0D108BD9-81ED-4DB2-BD59-A6C34878D82A}">
                    <a16:rowId xmlns:a16="http://schemas.microsoft.com/office/drawing/2014/main" xmlns="" val="3306333829"/>
                  </a:ext>
                </a:extLst>
              </a:tr>
              <a:tr h="5275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Сінкевич  Тетяна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Володимирівна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Конспект і презентація Педагогічної ради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«Інклюзивна освіта: крок за кроком»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1100" dirty="0" err="1">
                          <a:solidFill>
                            <a:srgbClr val="213969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213969"/>
                          </a:solidFill>
                          <a:effectLst/>
                        </a:rPr>
                        <a:t> портал №0000/81113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extLst>
                  <a:ext uri="{0D108BD9-81ED-4DB2-BD59-A6C34878D82A}">
                    <a16:rowId xmlns:a16="http://schemas.microsoft.com/office/drawing/2014/main" xmlns="" val="1467684139"/>
                  </a:ext>
                </a:extLst>
              </a:tr>
              <a:tr h="54244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Гойман  Майя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Василівна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Урок. Презентація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«Комп’ютерна програма. Вікно комп’ютерної програми»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1100" dirty="0">
                          <a:solidFill>
                            <a:srgbClr val="213969"/>
                          </a:solidFill>
                          <a:effectLst/>
                        </a:rPr>
                        <a:t>На урок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141676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extLst>
                  <a:ext uri="{0D108BD9-81ED-4DB2-BD59-A6C34878D82A}">
                    <a16:rowId xmlns:a16="http://schemas.microsoft.com/office/drawing/2014/main" xmlns="" val="1281563318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Чернова  Оксана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Анатоліївна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Виховний захід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1100" dirty="0" err="1">
                          <a:solidFill>
                            <a:srgbClr val="213969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213969"/>
                          </a:solidFill>
                          <a:effectLst/>
                        </a:rPr>
                        <a:t> портал</a:t>
                      </a:r>
                      <a:endParaRPr lang="en-US" sz="1100" b="1" dirty="0">
                        <a:solidFill>
                          <a:srgbClr val="21396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extLst>
                  <a:ext uri="{0D108BD9-81ED-4DB2-BD59-A6C34878D82A}">
                    <a16:rowId xmlns:a16="http://schemas.microsoft.com/office/drawing/2014/main" xmlns="" val="425273735"/>
                  </a:ext>
                </a:extLst>
              </a:tr>
              <a:tr h="5275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Максименко  Наталія 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Іванівна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«Подорож до міста Майстрів»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1100" dirty="0" err="1">
                          <a:solidFill>
                            <a:srgbClr val="213969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213969"/>
                          </a:solidFill>
                          <a:effectLst/>
                        </a:rPr>
                        <a:t> портал №0000/80442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extLst>
                  <a:ext uri="{0D108BD9-81ED-4DB2-BD59-A6C34878D82A}">
                    <a16:rowId xmlns:a16="http://schemas.microsoft.com/office/drawing/2014/main" xmlns="" val="1771392570"/>
                  </a:ext>
                </a:extLst>
              </a:tr>
              <a:tr h="5472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Писанова  Галина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213969"/>
                          </a:solidFill>
                          <a:effectLst/>
                        </a:rPr>
                        <a:t>Миколаївна</a:t>
                      </a:r>
                      <a:endParaRPr lang="en-US" sz="110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Конспект уроку .7 клас.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«</a:t>
                      </a:r>
                      <a:r>
                        <a:rPr lang="en-US" sz="1100" dirty="0">
                          <a:solidFill>
                            <a:srgbClr val="213969"/>
                          </a:solidFill>
                          <a:effectLst/>
                        </a:rPr>
                        <a:t>Online safety</a:t>
                      </a:r>
                      <a:r>
                        <a:rPr lang="uk-UA" sz="1100" dirty="0">
                          <a:solidFill>
                            <a:srgbClr val="213969"/>
                          </a:solidFill>
                          <a:effectLst/>
                        </a:rPr>
                        <a:t>». Підтема «Онлайн безпека»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1100" dirty="0" err="1">
                          <a:solidFill>
                            <a:srgbClr val="213969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213969"/>
                          </a:solidFill>
                          <a:effectLst/>
                        </a:rPr>
                        <a:t> портал №0000/80390</a:t>
                      </a:r>
                      <a:endParaRPr lang="en-US" sz="1100" dirty="0">
                        <a:solidFill>
                          <a:srgbClr val="21396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1100" dirty="0">
                          <a:solidFill>
                            <a:srgbClr val="213969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rgbClr val="21396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extLst>
                  <a:ext uri="{0D108BD9-81ED-4DB2-BD59-A6C34878D82A}">
                    <a16:rowId xmlns:a16="http://schemas.microsoft.com/office/drawing/2014/main" xmlns="" val="159214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83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rot="10800000" flipV="1">
            <a:off x="3200400" y="460022"/>
            <a:ext cx="3371850" cy="378469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lang="uk-UA" sz="1200" spc="4" dirty="0">
                <a:solidFill>
                  <a:srgbClr val="252525"/>
                </a:solidFill>
              </a:rPr>
              <a:t/>
            </a:r>
            <a:br>
              <a:rPr lang="uk-UA" sz="1200" spc="4" dirty="0">
                <a:solidFill>
                  <a:srgbClr val="252525"/>
                </a:solidFill>
              </a:rPr>
            </a:br>
            <a:endParaRPr sz="1200" dirty="0"/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>
            <p:extLst/>
          </p:nvPr>
        </p:nvGraphicFramePr>
        <p:xfrm>
          <a:off x="1269507" y="1"/>
          <a:ext cx="6731494" cy="517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003">
                  <a:extLst>
                    <a:ext uri="{9D8B030D-6E8A-4147-A177-3AD203B41FA5}">
                      <a16:colId xmlns:a16="http://schemas.microsoft.com/office/drawing/2014/main" xmlns="" val="521302966"/>
                    </a:ext>
                  </a:extLst>
                </a:gridCol>
                <a:gridCol w="1519057">
                  <a:extLst>
                    <a:ext uri="{9D8B030D-6E8A-4147-A177-3AD203B41FA5}">
                      <a16:colId xmlns:a16="http://schemas.microsoft.com/office/drawing/2014/main" xmlns="" val="3512869625"/>
                    </a:ext>
                  </a:extLst>
                </a:gridCol>
                <a:gridCol w="2681185">
                  <a:extLst>
                    <a:ext uri="{9D8B030D-6E8A-4147-A177-3AD203B41FA5}">
                      <a16:colId xmlns:a16="http://schemas.microsoft.com/office/drawing/2014/main" xmlns="" val="2812445259"/>
                    </a:ext>
                  </a:extLst>
                </a:gridCol>
                <a:gridCol w="2061249">
                  <a:extLst>
                    <a:ext uri="{9D8B030D-6E8A-4147-A177-3AD203B41FA5}">
                      <a16:colId xmlns:a16="http://schemas.microsoft.com/office/drawing/2014/main" xmlns="" val="2044448151"/>
                    </a:ext>
                  </a:extLst>
                </a:gridCol>
              </a:tblGrid>
              <a:tr h="339709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Мамей</a:t>
                      </a:r>
                      <a:r>
                        <a:rPr lang="uk-UA" sz="11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uk-UA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Олена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Вікторівна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Копінг</a:t>
                      </a:r>
                      <a:r>
                        <a:rPr lang="uk-UA" sz="9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стратегії в стресі. Профілактика суїциду</a:t>
                      </a:r>
                      <a:endParaRPr lang="en-US" sz="9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0" dirty="0" err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Методичний</a:t>
                      </a:r>
                      <a:r>
                        <a:rPr lang="ru-RU" sz="800" b="0" dirty="0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портал №0000/81374</a:t>
                      </a:r>
                      <a:endParaRPr lang="en-US" sz="800" b="0" dirty="0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7070724"/>
                  </a:ext>
                </a:extLst>
              </a:tr>
              <a:tr h="339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Мамей</a:t>
                      </a: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Олена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Вікторівна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 роботи з дітьми з особливими освітніми потребами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 err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Методичний</a:t>
                      </a:r>
                      <a:r>
                        <a:rPr lang="ru-RU" sz="800" b="1" dirty="0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портал №0000/81376</a:t>
                      </a:r>
                      <a:endParaRPr lang="en-US" sz="800" b="1" dirty="0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213913504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Братінова</a:t>
                      </a:r>
                      <a:r>
                        <a:rPr lang="uk-UA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Олена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Миколаївна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 з </a:t>
                      </a:r>
                      <a:r>
                        <a:rPr lang="uk-UA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алгери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11 клас.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Показникова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логарифмічна функції».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Урок</a:t>
                      </a:r>
                      <a:endParaRPr lang="en-US" sz="800" b="1" dirty="0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naurok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 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169995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 err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</a:t>
                      </a:r>
                      <a:r>
                        <a:rPr lang="ru-RU" sz="800" b="1" dirty="0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ДБ- 2004169995</a:t>
                      </a:r>
                      <a:endParaRPr lang="en-US" sz="800" b="1" dirty="0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014212705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 уроку з теми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«Система нерівностей з двома змінними»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</a:t>
                      </a:r>
                      <a:endParaRPr lang="en-US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Урок</a:t>
                      </a:r>
                      <a:endParaRPr lang="en-US" sz="800" b="1" dirty="0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naurok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 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1699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 err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</a:t>
                      </a:r>
                      <a:r>
                        <a:rPr lang="ru-RU" sz="800" b="1" dirty="0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ДБ- 2004169988</a:t>
                      </a:r>
                      <a:endParaRPr lang="en-US" sz="800" b="1" dirty="0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829998632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 робота для 11 класу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«Логарифми»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Урок</a:t>
                      </a:r>
                      <a:endParaRPr lang="en-US" sz="800" b="1" dirty="0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naurok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 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169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 err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</a:t>
                      </a:r>
                      <a:r>
                        <a:rPr lang="ru-RU" sz="800" b="1" dirty="0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ДБ- 2004169343</a:t>
                      </a:r>
                      <a:endParaRPr lang="en-US" sz="800" b="1" dirty="0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923789890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 уроку з теми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«Види </a:t>
                      </a:r>
                      <a:r>
                        <a:rPr lang="uk-UA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сполук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Комбінаторні задачі»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Урок</a:t>
                      </a:r>
                      <a:endParaRPr lang="en-US" sz="800" b="1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naurok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 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 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1699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 № ДБ- 2004169902</a:t>
                      </a:r>
                      <a:endParaRPr lang="en-US" sz="800" b="1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49660949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Тестовий контроль з математики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Урок</a:t>
                      </a:r>
                      <a:endParaRPr lang="en-US" sz="800" b="1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naurok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 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 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158291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 № ДБ- 2003158291</a:t>
                      </a:r>
                      <a:endParaRPr lang="en-US" sz="800" b="1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306333829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Контрольний </a:t>
                      </a:r>
                      <a:r>
                        <a:rPr lang="uk-UA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модуль.Повторення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Математика. 11 клас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Урок</a:t>
                      </a:r>
                      <a:endParaRPr lang="en-US" sz="800" b="1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naurok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 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 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168617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 № ДБ- 2004168617</a:t>
                      </a:r>
                      <a:endParaRPr lang="en-US" sz="800" b="1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467684139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Тестові завдання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«Значення виразу. Алгебра. 11 клас» 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Урок</a:t>
                      </a:r>
                      <a:endParaRPr lang="en-US" sz="800" b="1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naurok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 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 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58281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 № ДБ- 2003158281</a:t>
                      </a:r>
                      <a:endParaRPr lang="en-US" sz="800" b="1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281563318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Конспекти уроків за темою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«Суміжні кути»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Урок</a:t>
                      </a:r>
                      <a:endParaRPr lang="en-US" sz="800" b="1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naurok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 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 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169</a:t>
                      </a:r>
                      <a:r>
                        <a:rPr lang="uk-UA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 № ДБ- 2004169359</a:t>
                      </a:r>
                      <a:endParaRPr lang="en-US" sz="800" b="1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25273735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Етапи формування навичок розв’язання </a:t>
                      </a:r>
                      <a:r>
                        <a:rPr lang="uk-UA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нерівностей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 двома змінними</a:t>
                      </a:r>
                      <a:endParaRPr lang="en-US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Урок</a:t>
                      </a:r>
                      <a:endParaRPr lang="en-US" sz="800" b="1" dirty="0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://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naurok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 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 err="1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</a:t>
                      </a:r>
                      <a:r>
                        <a:rPr lang="ru-RU" sz="800" b="1" dirty="0">
                          <a:solidFill>
                            <a:srgbClr val="07366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ДБ- 2004162471</a:t>
                      </a:r>
                      <a:endParaRPr lang="en-US" sz="800" b="1" dirty="0">
                        <a:solidFill>
                          <a:srgbClr val="07366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771392570"/>
                  </a:ext>
                </a:extLst>
              </a:tr>
              <a:tr h="3866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40" marR="2604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00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uk-UA" sz="1000"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59214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19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2305" y="308090"/>
            <a:ext cx="2448724" cy="887262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endParaRPr sz="3300" dirty="0"/>
          </a:p>
          <a:p>
            <a:pPr marL="9525">
              <a:spcBef>
                <a:spcPts val="38"/>
              </a:spcBef>
            </a:pP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5009961" y="2679793"/>
            <a:ext cx="128749" cy="1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6198108" y="1923699"/>
            <a:ext cx="128749" cy="128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550027" y="1977705"/>
            <a:ext cx="128749" cy="128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063967" y="1869692"/>
            <a:ext cx="128749" cy="128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8" name="object 8"/>
          <p:cNvGrpSpPr/>
          <p:nvPr/>
        </p:nvGrpSpPr>
        <p:grpSpPr>
          <a:xfrm>
            <a:off x="1649907" y="605201"/>
            <a:ext cx="6345298" cy="3711034"/>
            <a:chOff x="683564" y="195453"/>
            <a:chExt cx="8460397" cy="4948045"/>
          </a:xfrm>
        </p:grpSpPr>
        <p:sp>
          <p:nvSpPr>
            <p:cNvPr id="9" name="object 9"/>
            <p:cNvSpPr/>
            <p:nvPr/>
          </p:nvSpPr>
          <p:spPr>
            <a:xfrm>
              <a:off x="4499991" y="3003842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55972" y="2211704"/>
              <a:ext cx="160782" cy="1607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1954" y="267462"/>
              <a:ext cx="160782" cy="1607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9946" y="1059599"/>
              <a:ext cx="171665" cy="1716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7892" y="2139734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771774" y="3003804"/>
              <a:ext cx="160781" cy="160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419855" y="339509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5837" y="1347597"/>
              <a:ext cx="160782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3783" y="2355723"/>
              <a:ext cx="160781" cy="1607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3648" y="2787776"/>
              <a:ext cx="160781" cy="16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83564" y="2787815"/>
              <a:ext cx="171665" cy="1716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267712" y="1779689"/>
              <a:ext cx="171665" cy="1716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555748" y="843572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123694" y="267462"/>
              <a:ext cx="160781" cy="1607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403604" y="1851698"/>
              <a:ext cx="171665" cy="1716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55573" y="1707680"/>
              <a:ext cx="171665" cy="1716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573" y="411480"/>
              <a:ext cx="160781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763648" y="1059599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475613" y="483489"/>
              <a:ext cx="160781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115618" y="987551"/>
              <a:ext cx="160781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972296" y="2931833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828277" y="2139695"/>
              <a:ext cx="160781" cy="1607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684260" y="195453"/>
              <a:ext cx="160781" cy="1607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612251" y="987590"/>
              <a:ext cx="171665" cy="1716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180197" y="2067725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244079" y="2931795"/>
              <a:ext cx="160781" cy="160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892161" y="267500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748142" y="1275588"/>
              <a:ext cx="160781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316088" y="2283713"/>
              <a:ext cx="160781" cy="1607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236080" y="2715767"/>
              <a:ext cx="160782" cy="16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8053" y="771563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596126" y="195453"/>
              <a:ext cx="160781" cy="1607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227954" y="339471"/>
              <a:ext cx="160782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236080" y="987590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948045" y="411480"/>
              <a:ext cx="160782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587999" y="915543"/>
              <a:ext cx="160782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211954" y="3651885"/>
              <a:ext cx="160782" cy="1607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139946" y="4443958"/>
              <a:ext cx="171665" cy="1716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419855" y="3723881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275837" y="4731994"/>
              <a:ext cx="160782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2555748" y="4227931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2123694" y="3651885"/>
              <a:ext cx="160781" cy="16078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755573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55573" y="3795890"/>
              <a:ext cx="160781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763648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475613" y="3867899"/>
              <a:ext cx="160781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115618" y="4371949"/>
              <a:ext cx="160781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748522" y="3651885"/>
              <a:ext cx="160781" cy="1607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676513" y="4443958"/>
              <a:ext cx="171665" cy="1716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956423" y="3723881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7812404" y="4731994"/>
              <a:ext cx="160781" cy="1607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092315" y="4227931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660260" y="3651885"/>
              <a:ext cx="160781" cy="16078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292090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2090" y="3795890"/>
              <a:ext cx="160782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64"/>
            <p:cNvSpPr/>
            <p:nvPr/>
          </p:nvSpPr>
          <p:spPr>
            <a:xfrm>
              <a:off x="6300216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6012179" y="3867899"/>
              <a:ext cx="160782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5652135" y="4371949"/>
              <a:ext cx="160782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462596" y="73238"/>
          <a:ext cx="6532609" cy="5070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056">
                  <a:extLst>
                    <a:ext uri="{9D8B030D-6E8A-4147-A177-3AD203B41FA5}">
                      <a16:colId xmlns:a16="http://schemas.microsoft.com/office/drawing/2014/main" xmlns="" val="577331934"/>
                    </a:ext>
                  </a:extLst>
                </a:gridCol>
                <a:gridCol w="1348983">
                  <a:extLst>
                    <a:ext uri="{9D8B030D-6E8A-4147-A177-3AD203B41FA5}">
                      <a16:colId xmlns:a16="http://schemas.microsoft.com/office/drawing/2014/main" xmlns="" val="616887624"/>
                    </a:ext>
                  </a:extLst>
                </a:gridCol>
                <a:gridCol w="2859181">
                  <a:extLst>
                    <a:ext uri="{9D8B030D-6E8A-4147-A177-3AD203B41FA5}">
                      <a16:colId xmlns:a16="http://schemas.microsoft.com/office/drawing/2014/main" xmlns="" val="516461327"/>
                    </a:ext>
                  </a:extLst>
                </a:gridCol>
                <a:gridCol w="1958389">
                  <a:extLst>
                    <a:ext uri="{9D8B030D-6E8A-4147-A177-3AD203B41FA5}">
                      <a16:colId xmlns:a16="http://schemas.microsoft.com/office/drawing/2014/main" xmlns="" val="1461546635"/>
                    </a:ext>
                  </a:extLst>
                </a:gridCol>
              </a:tblGrid>
              <a:tr h="544711">
                <a:tc rowSpan="7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400" dirty="0">
                          <a:effectLst/>
                        </a:rPr>
                        <a:t>12</a:t>
                      </a:r>
                      <a:endParaRPr lang="uk-UA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b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Бурачок</a:t>
                      </a:r>
                      <a:r>
                        <a:rPr lang="uk-UA" sz="900" b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uk-UA" sz="900" b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Надія Вікторівна</a:t>
                      </a:r>
                      <a:endParaRPr lang="uk-UA" sz="900" b="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Урок « Закріплення та узагальнення знань і вмінь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b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Учнів в </a:t>
                      </a:r>
                      <a:r>
                        <a:rPr lang="uk-UA" sz="800" b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розвязанні</a:t>
                      </a:r>
                      <a:r>
                        <a:rPr lang="uk-UA" sz="800" b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задач на рух та знаходження площі і периметра геометричних фігур»</a:t>
                      </a:r>
                      <a:endParaRPr lang="uk-UA" sz="800" b="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158690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501958"/>
                  </a:ext>
                </a:extLst>
              </a:tr>
              <a:tr h="4817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Презентація «Закріплення і узагальнення знань і вмінь учнів в розв’язуванні задач на рух та знаходження площі і периметра геометричних фігур»</a:t>
                      </a:r>
                      <a:endParaRPr lang="uk-UA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158707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/>
                </a:tc>
                <a:extLst>
                  <a:ext uri="{0D108BD9-81ED-4DB2-BD59-A6C34878D82A}">
                    <a16:rowId xmlns:a16="http://schemas.microsoft.com/office/drawing/2014/main" xmlns="" val="578745984"/>
                  </a:ext>
                </a:extLst>
              </a:tr>
              <a:tr h="4018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Урок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«Світ рослин у мистецтві </a:t>
                      </a:r>
                      <a:r>
                        <a:rPr lang="uk-UA" sz="8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«</a:t>
                      </a: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Декоративна квітка»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uk-UA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161366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/>
                </a:tc>
                <a:extLst>
                  <a:ext uri="{0D108BD9-81ED-4DB2-BD59-A6C34878D82A}">
                    <a16:rowId xmlns:a16="http://schemas.microsoft.com/office/drawing/2014/main" xmlns="" val="3939335682"/>
                  </a:ext>
                </a:extLst>
              </a:tr>
              <a:tr h="4018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Урок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«Транспорт. «Мчать машини по дорозі»</a:t>
                      </a:r>
                      <a:endParaRPr lang="uk-UA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161324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/>
                </a:tc>
                <a:extLst>
                  <a:ext uri="{0D108BD9-81ED-4DB2-BD59-A6C34878D82A}">
                    <a16:rowId xmlns:a16="http://schemas.microsoft.com/office/drawing/2014/main" xmlns="" val="146448720"/>
                  </a:ext>
                </a:extLst>
              </a:tr>
              <a:tr h="4018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Урок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Презентація «Транспорт. «Мчать машини по дорозі»</a:t>
                      </a:r>
                      <a:endParaRPr lang="uk-UA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161342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/>
                </a:tc>
                <a:extLst>
                  <a:ext uri="{0D108BD9-81ED-4DB2-BD59-A6C34878D82A}">
                    <a16:rowId xmlns:a16="http://schemas.microsoft.com/office/drawing/2014/main" xmlns="" val="1420386450"/>
                  </a:ext>
                </a:extLst>
              </a:tr>
              <a:tr h="4018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Батьківські збори майбутніх першокласників </a:t>
                      </a:r>
                      <a:endParaRPr lang="uk-UA" sz="800" dirty="0" smtClean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«</a:t>
                      </a: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Будьмо знайомі»</a:t>
                      </a:r>
                      <a:endParaRPr lang="uk-UA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166209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/>
                </a:tc>
                <a:extLst>
                  <a:ext uri="{0D108BD9-81ED-4DB2-BD59-A6C34878D82A}">
                    <a16:rowId xmlns:a16="http://schemas.microsoft.com/office/drawing/2014/main" xmlns="" val="3201715220"/>
                  </a:ext>
                </a:extLst>
              </a:tr>
              <a:tr h="3175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Урок «День народження в моїй рідній школі»</a:t>
                      </a:r>
                      <a:endParaRPr lang="uk-UA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177744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/>
                </a:tc>
                <a:extLst>
                  <a:ext uri="{0D108BD9-81ED-4DB2-BD59-A6C34878D82A}">
                    <a16:rowId xmlns:a16="http://schemas.microsoft.com/office/drawing/2014/main" xmlns="" val="216106857"/>
                  </a:ext>
                </a:extLst>
              </a:tr>
              <a:tr h="481715">
                <a:tc row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400">
                          <a:effectLst/>
                        </a:rPr>
                        <a:t> </a:t>
                      </a:r>
                      <a:endParaRPr lang="uk-UA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uk-UA" sz="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Тест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«Додавання та віднімання  в межах 10.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Порівнюємо число та математичний вираз.Задачі.</a:t>
                      </a:r>
                      <a:endParaRPr lang="uk-UA" sz="8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178406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/>
                </a:tc>
                <a:extLst>
                  <a:ext uri="{0D108BD9-81ED-4DB2-BD59-A6C34878D82A}">
                    <a16:rowId xmlns:a16="http://schemas.microsoft.com/office/drawing/2014/main" xmlns="" val="2421223163"/>
                  </a:ext>
                </a:extLst>
              </a:tr>
              <a:tr h="4018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Презентація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«Досліджуємо властивості води»</a:t>
                      </a:r>
                      <a:endParaRPr lang="uk-UA" sz="8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178397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/>
                </a:tc>
                <a:extLst>
                  <a:ext uri="{0D108BD9-81ED-4DB2-BD59-A6C34878D82A}">
                    <a16:rowId xmlns:a16="http://schemas.microsoft.com/office/drawing/2014/main" xmlns="" val="565369664"/>
                  </a:ext>
                </a:extLst>
              </a:tr>
              <a:tr h="4018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Урок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«Досліджуємо властивості води»</a:t>
                      </a:r>
                      <a:endParaRPr lang="uk-UA" sz="8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178394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/>
                </a:tc>
                <a:extLst>
                  <a:ext uri="{0D108BD9-81ED-4DB2-BD59-A6C34878D82A}">
                    <a16:rowId xmlns:a16="http://schemas.microsoft.com/office/drawing/2014/main" xmlns="" val="3987582432"/>
                  </a:ext>
                </a:extLst>
              </a:tr>
              <a:tr h="4167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Тест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«Перевірна робота  з навчання грамоти»</a:t>
                      </a:r>
                      <a:endParaRPr lang="uk-UA" sz="8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277110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182495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/>
                </a:tc>
                <a:extLst>
                  <a:ext uri="{0D108BD9-81ED-4DB2-BD59-A6C34878D82A}">
                    <a16:rowId xmlns:a16="http://schemas.microsoft.com/office/drawing/2014/main" xmlns="" val="3753539895"/>
                  </a:ext>
                </a:extLst>
              </a:tr>
              <a:tr h="4167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Перевірна робота з математики</a:t>
                      </a:r>
                      <a:endParaRPr lang="uk-UA" sz="8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05" marR="22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Урок 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htt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://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naurok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com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ua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publ</a:t>
                      </a:r>
                      <a:r>
                        <a:rPr lang="uk-UA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uk-UA" sz="8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186966</a:t>
                      </a:r>
                      <a:endParaRPr lang="uk-UA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2005" marR="22005" marT="0" marB="0"/>
                </a:tc>
                <a:extLst>
                  <a:ext uri="{0D108BD9-81ED-4DB2-BD59-A6C34878D82A}">
                    <a16:rowId xmlns:a16="http://schemas.microsoft.com/office/drawing/2014/main" xmlns="" val="2046591143"/>
                  </a:ext>
                </a:extLst>
              </a:tr>
            </a:tbl>
          </a:graphicData>
        </a:graphic>
      </p:graphicFrame>
      <p:pic>
        <p:nvPicPr>
          <p:cNvPr id="67" name="Picture 4" descr="ÐÐ°ÑÑÐ¸Ð½ÐºÐ¸ Ð¿Ð¾ Ð·Ð°Ð¿ÑÐ¾ÑÑ ÐºÐ°ÑÑÐ¸Ð½ÐºÐ¸ ÑÐ½ÑÐµÑÐ½ÐµÑ - Ð¾Ð»ÑÐ¼Ð¿ÑÐ°Ð´Ð°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499" y="3870789"/>
            <a:ext cx="1203278" cy="12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58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2305" y="308090"/>
            <a:ext cx="2448724" cy="887262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endParaRPr sz="3300" dirty="0"/>
          </a:p>
          <a:p>
            <a:pPr marL="9525">
              <a:spcBef>
                <a:spcPts val="38"/>
              </a:spcBef>
            </a:pP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5009961" y="2679793"/>
            <a:ext cx="128749" cy="128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6198108" y="1923699"/>
            <a:ext cx="128749" cy="128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550027" y="1977705"/>
            <a:ext cx="128749" cy="128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063967" y="1869692"/>
            <a:ext cx="128749" cy="128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8" name="object 8"/>
          <p:cNvGrpSpPr/>
          <p:nvPr/>
        </p:nvGrpSpPr>
        <p:grpSpPr>
          <a:xfrm>
            <a:off x="1649907" y="605201"/>
            <a:ext cx="6345298" cy="3711034"/>
            <a:chOff x="683564" y="195453"/>
            <a:chExt cx="8460397" cy="4948045"/>
          </a:xfrm>
        </p:grpSpPr>
        <p:sp>
          <p:nvSpPr>
            <p:cNvPr id="9" name="object 9"/>
            <p:cNvSpPr/>
            <p:nvPr/>
          </p:nvSpPr>
          <p:spPr>
            <a:xfrm>
              <a:off x="4499991" y="3003842"/>
              <a:ext cx="171665" cy="171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55972" y="2211704"/>
              <a:ext cx="160782" cy="1607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1954" y="267462"/>
              <a:ext cx="160782" cy="1607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9946" y="1059599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7892" y="2139734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771774" y="3003804"/>
              <a:ext cx="160781" cy="1607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419855" y="339509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5837" y="1347597"/>
              <a:ext cx="160782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3783" y="2355723"/>
              <a:ext cx="160781" cy="16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3648" y="2787776"/>
              <a:ext cx="160781" cy="16078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83564" y="2787815"/>
              <a:ext cx="171665" cy="1716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267712" y="1779689"/>
              <a:ext cx="171665" cy="1716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555748" y="843572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123694" y="267462"/>
              <a:ext cx="160781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403604" y="1851698"/>
              <a:ext cx="171665" cy="1716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55573" y="1707680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573" y="411480"/>
              <a:ext cx="160781" cy="16078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763648" y="1059599"/>
              <a:ext cx="171665" cy="1716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475613" y="483489"/>
              <a:ext cx="160781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115618" y="987551"/>
              <a:ext cx="160781" cy="16078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972296" y="2931833"/>
              <a:ext cx="171665" cy="171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828277" y="2139695"/>
              <a:ext cx="160781" cy="1607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684260" y="195453"/>
              <a:ext cx="160781" cy="1607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612251" y="987590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180197" y="2067725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244079" y="2931795"/>
              <a:ext cx="160781" cy="1607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892161" y="267500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748142" y="1275588"/>
              <a:ext cx="160781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316088" y="2283713"/>
              <a:ext cx="160781" cy="16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236080" y="2715767"/>
              <a:ext cx="160782" cy="16078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8053" y="771563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596126" y="195453"/>
              <a:ext cx="160781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227954" y="339471"/>
              <a:ext cx="160782" cy="16078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236080" y="987590"/>
              <a:ext cx="171665" cy="1716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948045" y="411480"/>
              <a:ext cx="160782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587999" y="915543"/>
              <a:ext cx="160782" cy="16078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211954" y="3651885"/>
              <a:ext cx="160782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139946" y="4443958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419855" y="3723881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275837" y="4731994"/>
              <a:ext cx="160782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2555748" y="4227931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2123694" y="3651885"/>
              <a:ext cx="160781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755573" y="5092033"/>
              <a:ext cx="171665" cy="5146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55573" y="3795890"/>
              <a:ext cx="160781" cy="16078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763648" y="4443958"/>
              <a:ext cx="171665" cy="1716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475613" y="3867899"/>
              <a:ext cx="160781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115618" y="4371949"/>
              <a:ext cx="160781" cy="16078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748522" y="3651885"/>
              <a:ext cx="160781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676513" y="4443958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956423" y="3723881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7812404" y="4731994"/>
              <a:ext cx="160781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092315" y="4227931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660260" y="3651885"/>
              <a:ext cx="160781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292090" y="5092033"/>
              <a:ext cx="171665" cy="5146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2090" y="3795890"/>
              <a:ext cx="160782" cy="16078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64"/>
            <p:cNvSpPr/>
            <p:nvPr/>
          </p:nvSpPr>
          <p:spPr>
            <a:xfrm>
              <a:off x="6300216" y="4443958"/>
              <a:ext cx="171665" cy="1716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6012179" y="3867899"/>
              <a:ext cx="160782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5652135" y="4371949"/>
              <a:ext cx="160782" cy="16078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aphicFrame>
        <p:nvGraphicFramePr>
          <p:cNvPr id="67" name="Таблица 66"/>
          <p:cNvGraphicFramePr>
            <a:graphicFrameLocks noGrp="1"/>
          </p:cNvGraphicFramePr>
          <p:nvPr>
            <p:extLst/>
          </p:nvPr>
        </p:nvGraphicFramePr>
        <p:xfrm>
          <a:off x="1461290" y="78258"/>
          <a:ext cx="6485140" cy="3475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344">
                  <a:extLst>
                    <a:ext uri="{9D8B030D-6E8A-4147-A177-3AD203B41FA5}">
                      <a16:colId xmlns:a16="http://schemas.microsoft.com/office/drawing/2014/main" xmlns="" val="220970378"/>
                    </a:ext>
                  </a:extLst>
                </a:gridCol>
                <a:gridCol w="2155540">
                  <a:extLst>
                    <a:ext uri="{9D8B030D-6E8A-4147-A177-3AD203B41FA5}">
                      <a16:colId xmlns:a16="http://schemas.microsoft.com/office/drawing/2014/main" xmlns="" val="2510869528"/>
                    </a:ext>
                  </a:extLst>
                </a:gridCol>
                <a:gridCol w="1905128">
                  <a:extLst>
                    <a:ext uri="{9D8B030D-6E8A-4147-A177-3AD203B41FA5}">
                      <a16:colId xmlns:a16="http://schemas.microsoft.com/office/drawing/2014/main" xmlns="" val="1399663118"/>
                    </a:ext>
                  </a:extLst>
                </a:gridCol>
                <a:gridCol w="1905128">
                  <a:extLst>
                    <a:ext uri="{9D8B030D-6E8A-4147-A177-3AD203B41FA5}">
                      <a16:colId xmlns:a16="http://schemas.microsoft.com/office/drawing/2014/main" xmlns="" val="2938152412"/>
                    </a:ext>
                  </a:extLst>
                </a:gridCol>
              </a:tblGrid>
              <a:tr h="460868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13.</a:t>
                      </a:r>
                      <a:endParaRPr lang="uk-UA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err="1">
                          <a:solidFill>
                            <a:srgbClr val="002060"/>
                          </a:solidFill>
                          <a:effectLst/>
                        </a:rPr>
                        <a:t>Сапатінський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  Микола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Володимирович</a:t>
                      </a:r>
                      <a:endParaRPr lang="uk-UA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Урок тематичного оцінювання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«Доба  </a:t>
                      </a:r>
                      <a:r>
                        <a:rPr lang="uk-UA" sz="900" dirty="0" err="1">
                          <a:solidFill>
                            <a:srgbClr val="002060"/>
                          </a:solidFill>
                          <a:effectLst/>
                        </a:rPr>
                        <a:t>елінізму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uk-UA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На Урок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uk-UA" sz="9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en-US" sz="900" dirty="0" err="1">
                          <a:solidFill>
                            <a:srgbClr val="002060"/>
                          </a:solidFill>
                          <a:effectLst/>
                        </a:rPr>
                        <a:t>htt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://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effectLst/>
                        </a:rPr>
                        <a:t>naurok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effectLst/>
                        </a:rPr>
                        <a:t> com 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effectLst/>
                        </a:rPr>
                        <a:t>ua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n-US" sz="900" dirty="0" err="1">
                          <a:solidFill>
                            <a:srgbClr val="002060"/>
                          </a:solidFill>
                          <a:effectLst/>
                        </a:rPr>
                        <a:t>publ</a:t>
                      </a: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uk-UA" sz="900" dirty="0" smtClean="0">
                          <a:solidFill>
                            <a:srgbClr val="002060"/>
                          </a:solidFill>
                          <a:effectLst/>
                        </a:rPr>
                        <a:t>159797</a:t>
                      </a:r>
                      <a:endParaRPr lang="uk-UA" sz="9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5060" marR="45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3590733"/>
                  </a:ext>
                </a:extLst>
              </a:tr>
              <a:tr h="61028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2060"/>
                          </a:solidFill>
                          <a:effectLst/>
                        </a:rPr>
                        <a:t>Урок тематичного оцінювання  з теми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2060"/>
                          </a:solidFill>
                          <a:effectLst/>
                        </a:rPr>
                        <a:t> «Стародавній рим за царської та республіканської доби»</a:t>
                      </a:r>
                      <a:endParaRPr lang="uk-UA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На Урок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htt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://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naurok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com 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ua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publ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uk-UA" sz="900" b="1" dirty="0" smtClean="0">
                          <a:solidFill>
                            <a:srgbClr val="002060"/>
                          </a:solidFill>
                          <a:effectLst/>
                        </a:rPr>
                        <a:t>168718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5060" marR="45060" marT="0" marB="0"/>
                </a:tc>
                <a:extLst>
                  <a:ext uri="{0D108BD9-81ED-4DB2-BD59-A6C34878D82A}">
                    <a16:rowId xmlns:a16="http://schemas.microsoft.com/office/drawing/2014/main" xmlns="" val="72103615"/>
                  </a:ext>
                </a:extLst>
              </a:tr>
              <a:tr h="50640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2060"/>
                          </a:solidFill>
                          <a:effectLst/>
                        </a:rPr>
                        <a:t>Урок контролю та корекції знань з теми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2060"/>
                          </a:solidFill>
                          <a:effectLst/>
                        </a:rPr>
                        <a:t> «Історія України в пам’ятках»</a:t>
                      </a:r>
                      <a:endParaRPr lang="uk-UA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На Урок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htt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://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naurok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com 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ua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publ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uk-UA" sz="900" b="1" dirty="0" smtClean="0">
                          <a:solidFill>
                            <a:srgbClr val="002060"/>
                          </a:solidFill>
                          <a:effectLst/>
                        </a:rPr>
                        <a:t>166363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5060" marR="45060" marT="0" marB="0"/>
                </a:tc>
                <a:extLst>
                  <a:ext uri="{0D108BD9-81ED-4DB2-BD59-A6C34878D82A}">
                    <a16:rowId xmlns:a16="http://schemas.microsoft.com/office/drawing/2014/main" xmlns="" val="3226718921"/>
                  </a:ext>
                </a:extLst>
              </a:tr>
              <a:tr h="46086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2060"/>
                          </a:solidFill>
                          <a:effectLst/>
                        </a:rPr>
                        <a:t>Тест з теми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2060"/>
                          </a:solidFill>
                          <a:effectLst/>
                        </a:rPr>
                        <a:t>«Доба  елінізму»</a:t>
                      </a:r>
                      <a:endParaRPr lang="uk-UA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На Урок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htt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://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naurok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com 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ua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publ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uk-UA" sz="900" b="1" dirty="0" smtClean="0">
                          <a:solidFill>
                            <a:srgbClr val="002060"/>
                          </a:solidFill>
                          <a:effectLst/>
                        </a:rPr>
                        <a:t>159907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5060" marR="45060" marT="0" marB="0"/>
                </a:tc>
                <a:extLst>
                  <a:ext uri="{0D108BD9-81ED-4DB2-BD59-A6C34878D82A}">
                    <a16:rowId xmlns:a16="http://schemas.microsoft.com/office/drawing/2014/main" xmlns="" val="81359861"/>
                  </a:ext>
                </a:extLst>
              </a:tr>
              <a:tr h="342214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14.</a:t>
                      </a:r>
                      <a:endParaRPr lang="uk-UA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Кузнєцова </a:t>
                      </a:r>
                      <a:r>
                        <a:rPr lang="uk-UA" sz="900" b="1" dirty="0" err="1">
                          <a:solidFill>
                            <a:srgbClr val="002060"/>
                          </a:solidFill>
                          <a:effectLst/>
                        </a:rPr>
                        <a:t>Ульяна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Борисівна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2060"/>
                          </a:solidFill>
                          <a:effectLst/>
                        </a:rPr>
                        <a:t>Розпис різдвяних пряників</a:t>
                      </a:r>
                      <a:endParaRPr lang="uk-UA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900" b="1" dirty="0" err="1">
                          <a:solidFill>
                            <a:srgbClr val="002060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 портал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uk-UA" sz="900" b="1" dirty="0" smtClean="0">
                          <a:solidFill>
                            <a:srgbClr val="002060"/>
                          </a:solidFill>
                          <a:effectLst/>
                        </a:rPr>
                        <a:t>01.05.2020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5060" marR="45060" marT="0" marB="0"/>
                </a:tc>
                <a:extLst>
                  <a:ext uri="{0D108BD9-81ED-4DB2-BD59-A6C34878D82A}">
                    <a16:rowId xmlns:a16="http://schemas.microsoft.com/office/drawing/2014/main" xmlns="" val="1616364718"/>
                  </a:ext>
                </a:extLst>
              </a:tr>
              <a:tr h="3621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rgbClr val="002060"/>
                          </a:solidFill>
                          <a:effectLst/>
                        </a:rPr>
                        <a:t>Святкування Різдва в Україні та Англії</a:t>
                      </a:r>
                      <a:endParaRPr lang="uk-UA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metodportal</a:t>
                      </a: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com</a:t>
                      </a: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node 8040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5060" marR="45060" marT="0" marB="0"/>
                </a:tc>
                <a:extLst>
                  <a:ext uri="{0D108BD9-81ED-4DB2-BD59-A6C34878D82A}">
                    <a16:rowId xmlns:a16="http://schemas.microsoft.com/office/drawing/2014/main" xmlns="" val="1526448940"/>
                  </a:ext>
                </a:extLst>
              </a:tr>
              <a:tr h="7329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15.</a:t>
                      </a:r>
                      <a:endParaRPr lang="uk-UA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solidFill>
                            <a:srgbClr val="002060"/>
                          </a:solidFill>
                          <a:effectLst/>
                        </a:rPr>
                        <a:t>Коломійчук</a:t>
                      </a:r>
                      <a:r>
                        <a:rPr lang="uk-UA" sz="900" b="1" dirty="0">
                          <a:solidFill>
                            <a:srgbClr val="002060"/>
                          </a:solidFill>
                          <a:effectLst/>
                        </a:rPr>
                        <a:t>  Людмила Петрівна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Виховний захід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До Дня української писемності та мови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2060"/>
                          </a:solidFill>
                          <a:effectLst/>
                        </a:rPr>
                        <a:t>«Рідна мова – диво калинове»</a:t>
                      </a:r>
                      <a:endParaRPr lang="uk-UA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400810" algn="l"/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900" b="1" dirty="0" err="1">
                          <a:solidFill>
                            <a:srgbClr val="002060"/>
                          </a:solidFill>
                          <a:effectLst/>
                        </a:rPr>
                        <a:t>Всеосвіта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0810" algn="l"/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uk-UA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60" marR="45060" marT="0" marB="0"/>
                </a:tc>
                <a:extLst>
                  <a:ext uri="{0D108BD9-81ED-4DB2-BD59-A6C34878D82A}">
                    <a16:rowId xmlns:a16="http://schemas.microsoft.com/office/drawing/2014/main" xmlns="" val="3952362746"/>
                  </a:ext>
                </a:extLst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/>
          </p:nvPr>
        </p:nvGraphicFramePr>
        <p:xfrm>
          <a:off x="1442621" y="3325407"/>
          <a:ext cx="6552582" cy="255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473">
                  <a:extLst>
                    <a:ext uri="{9D8B030D-6E8A-4147-A177-3AD203B41FA5}">
                      <a16:colId xmlns:a16="http://schemas.microsoft.com/office/drawing/2014/main" xmlns="" val="3345548904"/>
                    </a:ext>
                  </a:extLst>
                </a:gridCol>
                <a:gridCol w="2171229">
                  <a:extLst>
                    <a:ext uri="{9D8B030D-6E8A-4147-A177-3AD203B41FA5}">
                      <a16:colId xmlns:a16="http://schemas.microsoft.com/office/drawing/2014/main" xmlns="" val="2293491693"/>
                    </a:ext>
                  </a:extLst>
                </a:gridCol>
                <a:gridCol w="1924940">
                  <a:extLst>
                    <a:ext uri="{9D8B030D-6E8A-4147-A177-3AD203B41FA5}">
                      <a16:colId xmlns:a16="http://schemas.microsoft.com/office/drawing/2014/main" xmlns="" val="1596177206"/>
                    </a:ext>
                  </a:extLst>
                </a:gridCol>
                <a:gridCol w="1924940">
                  <a:extLst>
                    <a:ext uri="{9D8B030D-6E8A-4147-A177-3AD203B41FA5}">
                      <a16:colId xmlns:a16="http://schemas.microsoft.com/office/drawing/2014/main" xmlns="" val="719961387"/>
                    </a:ext>
                  </a:extLst>
                </a:gridCol>
              </a:tblGrid>
              <a:tr h="508921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16.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solidFill>
                            <a:srgbClr val="002060"/>
                          </a:solidFill>
                          <a:effectLst/>
                        </a:rPr>
                        <a:t>Присяжна</a:t>
                      </a: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  Любов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Олександрівна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Інтегрований урок з української мови та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та основ </a:t>
                      </a:r>
                      <a:r>
                        <a:rPr lang="uk-UA" sz="1100" dirty="0" err="1">
                          <a:solidFill>
                            <a:srgbClr val="002060"/>
                          </a:solidFill>
                          <a:effectLst/>
                        </a:rPr>
                        <a:t>здоров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’</a:t>
                      </a: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я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400810" algn="l"/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</a:rPr>
                        <a:t>портал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125" marR="471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2240280"/>
                  </a:ext>
                </a:extLst>
              </a:tr>
              <a:tr h="22502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Урок природознавства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400810" algn="l"/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</a:rPr>
                        <a:t>портал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125" marR="47125" marT="0" marB="0"/>
                </a:tc>
                <a:extLst>
                  <a:ext uri="{0D108BD9-81ED-4DB2-BD59-A6C34878D82A}">
                    <a16:rowId xmlns:a16="http://schemas.microsoft.com/office/drawing/2014/main" xmlns="" val="1425144529"/>
                  </a:ext>
                </a:extLst>
              </a:tr>
              <a:tr h="33928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2060"/>
                          </a:solidFill>
                          <a:effectLst/>
                        </a:rPr>
                        <a:t>Письмо рядкової букви к, складів та слів із нею</a:t>
                      </a:r>
                      <a:endParaRPr lang="uk-UA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400810" algn="l"/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</a:rPr>
                        <a:t>портал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125" marR="47125" marT="0" marB="0"/>
                </a:tc>
                <a:extLst>
                  <a:ext uri="{0D108BD9-81ED-4DB2-BD59-A6C34878D82A}">
                    <a16:rowId xmlns:a16="http://schemas.microsoft.com/office/drawing/2014/main" xmlns="" val="4015855512"/>
                  </a:ext>
                </a:extLst>
              </a:tr>
              <a:tr h="33928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uk-UA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Коваль Людмила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Трохимівна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2060"/>
                          </a:solidFill>
                          <a:effectLst/>
                        </a:rPr>
                        <a:t>«Внутрішня енергія і її способи зміни»</a:t>
                      </a:r>
                      <a:endParaRPr lang="uk-UA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400810" algn="l"/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Методичний портал</a:t>
                      </a:r>
                      <a:endParaRPr lang="uk-UA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extLst>
                  <a:ext uri="{0D108BD9-81ED-4DB2-BD59-A6C34878D82A}">
                    <a16:rowId xmlns:a16="http://schemas.microsoft.com/office/drawing/2014/main" xmlns="" val="423025963"/>
                  </a:ext>
                </a:extLst>
              </a:tr>
              <a:tr h="358331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uk-UA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Монастирська Ольга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Анатоліївна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</a:rPr>
                        <a:t> Days of the week</a:t>
                      </a:r>
                      <a:r>
                        <a:rPr lang="uk-UA" sz="1100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</a:rPr>
                        <a:t> Shool subjects</a:t>
                      </a:r>
                      <a:r>
                        <a:rPr lang="uk-UA" sz="110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uk-UA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400810" algn="l"/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 портал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400810" algn="l"/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uk-UA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extLst>
                  <a:ext uri="{0D108BD9-81ED-4DB2-BD59-A6C34878D82A}">
                    <a16:rowId xmlns:a16="http://schemas.microsoft.com/office/drawing/2014/main" xmlns="" val="1426081058"/>
                  </a:ext>
                </a:extLst>
              </a:tr>
              <a:tr h="33928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</a:rPr>
                        <a:t> Animals</a:t>
                      </a:r>
                      <a:r>
                        <a:rPr lang="uk-UA" sz="1100">
                          <a:solidFill>
                            <a:srgbClr val="002060"/>
                          </a:solidFill>
                          <a:effectLst/>
                        </a:rPr>
                        <a:t>. Мій домашній улюленець</a:t>
                      </a:r>
                      <a:endParaRPr lang="uk-UA" sz="1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400810" algn="l"/>
                          <a:tab pos="2091690" algn="l"/>
                          <a:tab pos="2185670" algn="l"/>
                          <a:tab pos="2324735" algn="l"/>
                        </a:tabLst>
                      </a:pP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Методичний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 портал</a:t>
                      </a:r>
                      <a:endParaRPr lang="uk-UA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extLst>
                  <a:ext uri="{0D108BD9-81ED-4DB2-BD59-A6C34878D82A}">
                    <a16:rowId xmlns:a16="http://schemas.microsoft.com/office/drawing/2014/main" xmlns="" val="689120817"/>
                  </a:ext>
                </a:extLst>
              </a:tr>
              <a:tr h="3455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solidFill>
                            <a:srgbClr val="002060"/>
                          </a:solidFill>
                          <a:effectLst/>
                        </a:rPr>
                        <a:t>Собченко</a:t>
                      </a: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 Людмила Іванівна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uk-UA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400810" algn="l"/>
                          <a:tab pos="2091690" algn="l"/>
                          <a:tab pos="2185670" algn="l"/>
                          <a:tab pos="2219960" algn="l"/>
                          <a:tab pos="2324735" algn="l"/>
                        </a:tabLst>
                      </a:pPr>
                      <a:r>
                        <a:rPr lang="uk-UA" sz="1100" dirty="0">
                          <a:solidFill>
                            <a:srgbClr val="002060"/>
                          </a:solidFill>
                          <a:effectLst/>
                        </a:rPr>
                        <a:t>На Урок</a:t>
                      </a:r>
                      <a:endParaRPr lang="uk-UA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25" marR="47125" marT="0" marB="0"/>
                </a:tc>
                <a:extLst>
                  <a:ext uri="{0D108BD9-81ED-4DB2-BD59-A6C34878D82A}">
                    <a16:rowId xmlns:a16="http://schemas.microsoft.com/office/drawing/2014/main" xmlns="" val="26776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0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41572" y="140105"/>
            <a:ext cx="65631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РОЗВИТОК </a:t>
            </a:r>
            <a:r>
              <a:rPr sz="2000" b="1" spc="55" dirty="0">
                <a:solidFill>
                  <a:srgbClr val="002060"/>
                </a:solidFill>
                <a:latin typeface="Arial Rounded MT Bold" panose="020F0704030504030204" pitchFamily="34" charset="0"/>
              </a:rPr>
              <a:t>ЗАКЛАДУ </a:t>
            </a:r>
            <a:r>
              <a:rPr sz="2000" b="1" spc="-11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В </a:t>
            </a:r>
            <a:r>
              <a:rPr sz="2000" b="1" spc="15" dirty="0">
                <a:solidFill>
                  <a:srgbClr val="002060"/>
                </a:solidFill>
                <a:latin typeface="Arial Rounded MT Bold" panose="020F0704030504030204" pitchFamily="34" charset="0"/>
              </a:rPr>
              <a:t>УМОВАХ</a:t>
            </a:r>
            <a:r>
              <a:rPr sz="2000" b="1" spc="-229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sz="2000" b="1" spc="-5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СТАНОВЛЕННЯ</a:t>
            </a:r>
            <a:endParaRPr sz="2000" b="1" spc="-5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4697" y="771537"/>
            <a:ext cx="8143875" cy="4248785"/>
            <a:chOff x="854697" y="771537"/>
            <a:chExt cx="8143875" cy="4248785"/>
          </a:xfrm>
        </p:grpSpPr>
        <p:sp>
          <p:nvSpPr>
            <p:cNvPr id="8" name="object 8"/>
            <p:cNvSpPr/>
            <p:nvPr/>
          </p:nvSpPr>
          <p:spPr>
            <a:xfrm>
              <a:off x="854697" y="77153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E27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4697" y="149162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D18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4697" y="221171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4697" y="293180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4697" y="3651872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1491" y="4371953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81369" y="460706"/>
            <a:ext cx="8307909" cy="433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Arial"/>
                <a:cs typeface="Arial"/>
              </a:rPr>
              <a:t>НОВОЇ </a:t>
            </a:r>
            <a:r>
              <a:rPr sz="1800" b="1" spc="40" dirty="0">
                <a:latin typeface="Arial"/>
                <a:cs typeface="Arial"/>
              </a:rPr>
              <a:t>УКРАЇНСЬКОЇ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ШКОЛИ</a:t>
            </a:r>
            <a:endParaRPr sz="1800" dirty="0">
              <a:latin typeface="Arial"/>
              <a:cs typeface="Arial"/>
            </a:endParaRPr>
          </a:p>
          <a:p>
            <a:pPr marL="615315">
              <a:lnSpc>
                <a:spcPct val="100000"/>
              </a:lnSpc>
              <a:spcBef>
                <a:spcPts val="1455"/>
              </a:spcBef>
            </a:pPr>
            <a:r>
              <a:rPr sz="1600" b="0" spc="225" dirty="0">
                <a:solidFill>
                  <a:srgbClr val="FFFFFF"/>
                </a:solidFill>
                <a:latin typeface="Roboto Condensed"/>
                <a:cs typeface="Roboto Condensed"/>
              </a:rPr>
              <a:t>Автономія</a:t>
            </a:r>
            <a:r>
              <a:rPr sz="1600" b="0" spc="2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180" dirty="0">
                <a:solidFill>
                  <a:srgbClr val="FFFFFF"/>
                </a:solidFill>
                <a:latin typeface="Roboto Condensed"/>
                <a:cs typeface="Roboto Condensed"/>
              </a:rPr>
              <a:t>закладу</a:t>
            </a:r>
            <a:r>
              <a:rPr sz="1600" b="0" spc="7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150" dirty="0">
                <a:solidFill>
                  <a:srgbClr val="FFFFFF"/>
                </a:solidFill>
                <a:latin typeface="Roboto Condensed"/>
                <a:cs typeface="Roboto Condensed"/>
              </a:rPr>
              <a:t>дає</a:t>
            </a:r>
            <a:r>
              <a:rPr sz="1600" b="0" spc="6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229" dirty="0">
                <a:solidFill>
                  <a:srgbClr val="FFFFFF"/>
                </a:solidFill>
                <a:latin typeface="Roboto Condensed"/>
                <a:cs typeface="Roboto Condensed"/>
              </a:rPr>
              <a:t>широкі</a:t>
            </a:r>
            <a:r>
              <a:rPr sz="1600" b="0" spc="3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210" dirty="0">
                <a:solidFill>
                  <a:srgbClr val="FFFFFF"/>
                </a:solidFill>
                <a:latin typeface="Roboto Condensed"/>
                <a:cs typeface="Roboto Condensed"/>
              </a:rPr>
              <a:t>можливості</a:t>
            </a:r>
            <a:r>
              <a:rPr sz="1600" b="0" spc="4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225" dirty="0">
                <a:solidFill>
                  <a:srgbClr val="FFFFFF"/>
                </a:solidFill>
                <a:latin typeface="Roboto Condensed"/>
                <a:cs typeface="Roboto Condensed"/>
              </a:rPr>
              <a:t>для</a:t>
            </a:r>
            <a:r>
              <a:rPr sz="1600" b="0" spc="5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190" dirty="0">
                <a:solidFill>
                  <a:srgbClr val="FFFFFF"/>
                </a:solidFill>
                <a:latin typeface="Roboto Condensed"/>
                <a:cs typeface="Roboto Condensed"/>
              </a:rPr>
              <a:t>його</a:t>
            </a:r>
            <a:r>
              <a:rPr sz="1600" b="0" spc="2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200" dirty="0">
                <a:solidFill>
                  <a:srgbClr val="FFFFFF"/>
                </a:solidFill>
                <a:latin typeface="Roboto Condensed"/>
                <a:cs typeface="Roboto Condensed"/>
              </a:rPr>
              <a:t>розвитку</a:t>
            </a:r>
            <a:endParaRPr sz="160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00" dirty="0">
              <a:latin typeface="Roboto Condensed"/>
              <a:cs typeface="Roboto Condensed"/>
            </a:endParaRPr>
          </a:p>
          <a:p>
            <a:pPr marL="615315">
              <a:lnSpc>
                <a:spcPct val="100000"/>
              </a:lnSpc>
            </a:pPr>
            <a:r>
              <a:rPr sz="1600" b="0" spc="190" dirty="0">
                <a:solidFill>
                  <a:srgbClr val="FFFFFF"/>
                </a:solidFill>
                <a:latin typeface="Roboto Condensed"/>
                <a:cs typeface="Roboto Condensed"/>
              </a:rPr>
              <a:t>Сучасне </a:t>
            </a:r>
            <a:r>
              <a:rPr sz="1600" b="0" spc="200" dirty="0">
                <a:solidFill>
                  <a:srgbClr val="FFFFFF"/>
                </a:solidFill>
                <a:latin typeface="Roboto Condensed"/>
                <a:cs typeface="Roboto Condensed"/>
              </a:rPr>
              <a:t>матеріально</a:t>
            </a:r>
            <a:r>
              <a:rPr sz="1600" spc="2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600" b="0" spc="200" dirty="0">
                <a:solidFill>
                  <a:srgbClr val="FFFFFF"/>
                </a:solidFill>
                <a:latin typeface="Roboto Condensed"/>
                <a:cs typeface="Roboto Condensed"/>
              </a:rPr>
              <a:t>технічне</a:t>
            </a:r>
            <a:r>
              <a:rPr sz="1600" b="0" spc="-5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190" dirty="0">
                <a:solidFill>
                  <a:srgbClr val="FFFFFF"/>
                </a:solidFill>
                <a:latin typeface="Roboto Condensed"/>
                <a:cs typeface="Roboto Condensed"/>
              </a:rPr>
              <a:t>забезпечення</a:t>
            </a:r>
            <a:endParaRPr sz="1600" dirty="0">
              <a:latin typeface="Roboto Condensed"/>
              <a:cs typeface="Roboto Condensed"/>
            </a:endParaRPr>
          </a:p>
          <a:p>
            <a:pPr marL="615315" marR="894715">
              <a:lnSpc>
                <a:spcPct val="295400"/>
              </a:lnSpc>
            </a:pPr>
            <a:r>
              <a:rPr sz="1600" b="0" spc="180" dirty="0" err="1" smtClean="0">
                <a:solidFill>
                  <a:srgbClr val="FFFFFF"/>
                </a:solidFill>
                <a:latin typeface="Roboto Condensed"/>
                <a:cs typeface="Roboto Condensed"/>
              </a:rPr>
              <a:t>Розвиток</a:t>
            </a:r>
            <a:r>
              <a:rPr sz="1600" b="0" spc="40" dirty="0" smtClean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170" dirty="0">
                <a:solidFill>
                  <a:srgbClr val="FFFFFF"/>
                </a:solidFill>
                <a:latin typeface="Roboto Condensed"/>
                <a:cs typeface="Roboto Condensed"/>
              </a:rPr>
              <a:t>кадрового</a:t>
            </a:r>
            <a:r>
              <a:rPr sz="1600" b="0" spc="5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190" dirty="0">
                <a:solidFill>
                  <a:srgbClr val="FFFFFF"/>
                </a:solidFill>
                <a:latin typeface="Roboto Condensed"/>
                <a:cs typeface="Roboto Condensed"/>
              </a:rPr>
              <a:t>потенціалу,</a:t>
            </a:r>
            <a:r>
              <a:rPr sz="1600" b="0" spc="6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204" dirty="0" err="1">
                <a:solidFill>
                  <a:srgbClr val="FFFFFF"/>
                </a:solidFill>
                <a:latin typeface="Roboto Condensed"/>
                <a:cs typeface="Roboto Condensed"/>
              </a:rPr>
              <a:t>академічна</a:t>
            </a:r>
            <a:r>
              <a:rPr sz="1600" b="0" spc="10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uk-UA" sz="1600" spc="100" dirty="0" smtClean="0">
                <a:solidFill>
                  <a:srgbClr val="FFFFFF"/>
                </a:solidFill>
                <a:latin typeface="Roboto Condensed"/>
                <a:cs typeface="Roboto Condensed"/>
              </a:rPr>
              <a:t>д</a:t>
            </a:r>
            <a:r>
              <a:rPr sz="1600" b="0" spc="180" dirty="0" err="1" smtClean="0">
                <a:solidFill>
                  <a:srgbClr val="FFFFFF"/>
                </a:solidFill>
                <a:latin typeface="Roboto Condensed"/>
                <a:cs typeface="Roboto Condensed"/>
              </a:rPr>
              <a:t>оброчесність</a:t>
            </a:r>
            <a:r>
              <a:rPr sz="1600" b="0" spc="180" dirty="0" smtClean="0">
                <a:solidFill>
                  <a:srgbClr val="FFFFFF"/>
                </a:solidFill>
                <a:latin typeface="Roboto Condensed"/>
                <a:cs typeface="Roboto Condensed"/>
              </a:rPr>
              <a:t>  </a:t>
            </a:r>
            <a:r>
              <a:rPr lang="uk-UA" sz="1600" b="0" spc="180" dirty="0" smtClean="0">
                <a:solidFill>
                  <a:srgbClr val="FFFFFF"/>
                </a:solidFill>
                <a:latin typeface="Roboto Condensed"/>
                <a:cs typeface="Roboto Condensed"/>
              </a:rPr>
              <a:t>Впровадження</a:t>
            </a:r>
            <a:r>
              <a:rPr sz="1600" b="0" spc="180" dirty="0" smtClean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210" dirty="0">
                <a:solidFill>
                  <a:srgbClr val="FFFFFF"/>
                </a:solidFill>
                <a:latin typeface="Roboto Condensed"/>
                <a:cs typeface="Roboto Condensed"/>
              </a:rPr>
              <a:t>інклюзивного</a:t>
            </a:r>
            <a:r>
              <a:rPr sz="1600" b="0" spc="-12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235" dirty="0">
                <a:solidFill>
                  <a:srgbClr val="FFFFFF"/>
                </a:solidFill>
                <a:latin typeface="Roboto Condensed"/>
                <a:cs typeface="Roboto Condensed"/>
              </a:rPr>
              <a:t>навчання</a:t>
            </a:r>
            <a:endParaRPr sz="160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Roboto Condensed"/>
              <a:cs typeface="Roboto Condensed"/>
            </a:endParaRPr>
          </a:p>
          <a:p>
            <a:pPr marL="615315" marR="5080">
              <a:lnSpc>
                <a:spcPct val="100000"/>
              </a:lnSpc>
            </a:pPr>
            <a:r>
              <a:rPr sz="1600" b="0" spc="170" dirty="0">
                <a:solidFill>
                  <a:srgbClr val="FFFFFF"/>
                </a:solidFill>
                <a:latin typeface="Roboto Condensed"/>
                <a:cs typeface="Roboto Condensed"/>
              </a:rPr>
              <a:t>Прозорість</a:t>
            </a:r>
            <a:r>
              <a:rPr sz="1600" b="0" spc="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185" dirty="0">
                <a:solidFill>
                  <a:srgbClr val="FFFFFF"/>
                </a:solidFill>
                <a:latin typeface="Roboto Condensed"/>
                <a:cs typeface="Roboto Condensed"/>
              </a:rPr>
              <a:t>та</a:t>
            </a:r>
            <a:r>
              <a:rPr sz="1600" b="0" spc="4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210" dirty="0">
                <a:solidFill>
                  <a:srgbClr val="FFFFFF"/>
                </a:solidFill>
                <a:latin typeface="Roboto Condensed"/>
                <a:cs typeface="Roboto Condensed"/>
              </a:rPr>
              <a:t>інформаційна</a:t>
            </a:r>
            <a:r>
              <a:rPr sz="1600" b="0" spc="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195" dirty="0">
                <a:solidFill>
                  <a:srgbClr val="FFFFFF"/>
                </a:solidFill>
                <a:latin typeface="Roboto Condensed"/>
                <a:cs typeface="Roboto Condensed"/>
              </a:rPr>
              <a:t>відкритість</a:t>
            </a:r>
            <a:r>
              <a:rPr sz="1600" spc="195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600" b="0" spc="195" dirty="0">
                <a:solidFill>
                  <a:srgbClr val="FFFFFF"/>
                </a:solidFill>
                <a:latin typeface="Roboto Condensed"/>
                <a:cs typeface="Roboto Condensed"/>
              </a:rPr>
              <a:t>громадська</a:t>
            </a:r>
            <a:r>
              <a:rPr sz="1600" b="0" spc="7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200" dirty="0">
                <a:solidFill>
                  <a:srgbClr val="FFFFFF"/>
                </a:solidFill>
                <a:latin typeface="Roboto Condensed"/>
                <a:cs typeface="Roboto Condensed"/>
              </a:rPr>
              <a:t>оцінка</a:t>
            </a:r>
            <a:r>
              <a:rPr sz="1600" b="0" spc="5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180" dirty="0">
                <a:solidFill>
                  <a:srgbClr val="FFFFFF"/>
                </a:solidFill>
                <a:latin typeface="Roboto Condensed"/>
                <a:cs typeface="Roboto Condensed"/>
              </a:rPr>
              <a:t>роботи  закладу</a:t>
            </a:r>
            <a:endParaRPr sz="160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Roboto Condensed"/>
              <a:cs typeface="Roboto Condensed"/>
            </a:endParaRPr>
          </a:p>
          <a:p>
            <a:pPr marL="622300">
              <a:lnSpc>
                <a:spcPct val="100000"/>
              </a:lnSpc>
            </a:pPr>
            <a:r>
              <a:rPr sz="1600" b="0" spc="180" dirty="0">
                <a:solidFill>
                  <a:srgbClr val="FFFFFF"/>
                </a:solidFill>
                <a:latin typeface="Roboto Condensed"/>
                <a:cs typeface="Roboto Condensed"/>
              </a:rPr>
              <a:t>Профілізація </a:t>
            </a:r>
            <a:r>
              <a:rPr sz="1600" b="0" spc="190" dirty="0">
                <a:solidFill>
                  <a:srgbClr val="FFFFFF"/>
                </a:solidFill>
                <a:latin typeface="Roboto Condensed"/>
                <a:cs typeface="Roboto Condensed"/>
              </a:rPr>
              <a:t>старшої</a:t>
            </a:r>
            <a:r>
              <a:rPr sz="1600" b="0" spc="-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600" b="0" spc="245" dirty="0">
                <a:solidFill>
                  <a:srgbClr val="FFFFFF"/>
                </a:solidFill>
                <a:latin typeface="Roboto Condensed"/>
                <a:cs typeface="Roboto Condensed"/>
              </a:rPr>
              <a:t>школи</a:t>
            </a:r>
            <a:endParaRPr sz="1600" dirty="0">
              <a:latin typeface="Roboto Condensed"/>
              <a:cs typeface="Roboto Condense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7537" y="866774"/>
            <a:ext cx="332740" cy="4063365"/>
          </a:xfrm>
          <a:custGeom>
            <a:avLst/>
            <a:gdLst/>
            <a:ahLst/>
            <a:cxnLst/>
            <a:rect l="l" t="t" r="r" b="b"/>
            <a:pathLst>
              <a:path w="332740" h="4063365">
                <a:moveTo>
                  <a:pt x="304800" y="3577183"/>
                </a:moveTo>
                <a:lnTo>
                  <a:pt x="114300" y="3843883"/>
                </a:lnTo>
                <a:lnTo>
                  <a:pt x="0" y="3739108"/>
                </a:lnTo>
                <a:lnTo>
                  <a:pt x="142875" y="4062958"/>
                </a:lnTo>
                <a:lnTo>
                  <a:pt x="304800" y="3577183"/>
                </a:lnTo>
                <a:close/>
              </a:path>
              <a:path w="332740" h="4063365">
                <a:moveTo>
                  <a:pt x="304800" y="2857119"/>
                </a:moveTo>
                <a:lnTo>
                  <a:pt x="114300" y="3123806"/>
                </a:lnTo>
                <a:lnTo>
                  <a:pt x="0" y="3019031"/>
                </a:lnTo>
                <a:lnTo>
                  <a:pt x="142875" y="3342881"/>
                </a:lnTo>
                <a:lnTo>
                  <a:pt x="304800" y="2857119"/>
                </a:lnTo>
                <a:close/>
              </a:path>
              <a:path w="332740" h="4063365">
                <a:moveTo>
                  <a:pt x="304800" y="2137029"/>
                </a:moveTo>
                <a:lnTo>
                  <a:pt x="114300" y="2403729"/>
                </a:lnTo>
                <a:lnTo>
                  <a:pt x="0" y="2298954"/>
                </a:lnTo>
                <a:lnTo>
                  <a:pt x="142875" y="2622816"/>
                </a:lnTo>
                <a:lnTo>
                  <a:pt x="304800" y="2137029"/>
                </a:lnTo>
                <a:close/>
              </a:path>
              <a:path w="332740" h="4063365">
                <a:moveTo>
                  <a:pt x="304800" y="1416939"/>
                </a:moveTo>
                <a:lnTo>
                  <a:pt x="114300" y="1683639"/>
                </a:lnTo>
                <a:lnTo>
                  <a:pt x="0" y="1578864"/>
                </a:lnTo>
                <a:lnTo>
                  <a:pt x="142875" y="1902714"/>
                </a:lnTo>
                <a:lnTo>
                  <a:pt x="304800" y="1416939"/>
                </a:lnTo>
                <a:close/>
              </a:path>
              <a:path w="332740" h="4063365">
                <a:moveTo>
                  <a:pt x="304800" y="696849"/>
                </a:moveTo>
                <a:lnTo>
                  <a:pt x="114300" y="963549"/>
                </a:lnTo>
                <a:lnTo>
                  <a:pt x="0" y="858774"/>
                </a:lnTo>
                <a:lnTo>
                  <a:pt x="142875" y="1182624"/>
                </a:lnTo>
                <a:lnTo>
                  <a:pt x="304800" y="696849"/>
                </a:lnTo>
                <a:close/>
              </a:path>
              <a:path w="332740" h="4063365">
                <a:moveTo>
                  <a:pt x="332562" y="0"/>
                </a:moveTo>
                <a:lnTo>
                  <a:pt x="142062" y="266700"/>
                </a:lnTo>
                <a:lnTo>
                  <a:pt x="27762" y="161925"/>
                </a:lnTo>
                <a:lnTo>
                  <a:pt x="170637" y="485775"/>
                </a:lnTo>
                <a:lnTo>
                  <a:pt x="332562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2305" y="308090"/>
            <a:ext cx="2448724" cy="887262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endParaRPr sz="3300" dirty="0"/>
          </a:p>
          <a:p>
            <a:pPr marL="9525">
              <a:spcBef>
                <a:spcPts val="38"/>
              </a:spcBef>
            </a:pP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5009961" y="2679793"/>
            <a:ext cx="128749" cy="128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6198108" y="1923699"/>
            <a:ext cx="128749" cy="128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550027" y="1977705"/>
            <a:ext cx="128749" cy="128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063967" y="1869692"/>
            <a:ext cx="128749" cy="128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8" name="object 8"/>
          <p:cNvGrpSpPr/>
          <p:nvPr/>
        </p:nvGrpSpPr>
        <p:grpSpPr>
          <a:xfrm>
            <a:off x="1649907" y="605201"/>
            <a:ext cx="6345298" cy="3711034"/>
            <a:chOff x="683564" y="195453"/>
            <a:chExt cx="8460397" cy="4948045"/>
          </a:xfrm>
        </p:grpSpPr>
        <p:sp>
          <p:nvSpPr>
            <p:cNvPr id="9" name="object 9"/>
            <p:cNvSpPr/>
            <p:nvPr/>
          </p:nvSpPr>
          <p:spPr>
            <a:xfrm>
              <a:off x="4499991" y="3003842"/>
              <a:ext cx="171665" cy="171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55972" y="2211704"/>
              <a:ext cx="160782" cy="1607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1954" y="267462"/>
              <a:ext cx="160782" cy="1607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9946" y="1059599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7892" y="2139734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771774" y="3003804"/>
              <a:ext cx="160781" cy="1607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419855" y="339509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5837" y="1347597"/>
              <a:ext cx="160782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3783" y="2355723"/>
              <a:ext cx="160781" cy="16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3648" y="2787776"/>
              <a:ext cx="160781" cy="16078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83564" y="2787815"/>
              <a:ext cx="171665" cy="1716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267712" y="1779689"/>
              <a:ext cx="171665" cy="1716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555748" y="843572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123694" y="267462"/>
              <a:ext cx="160781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403604" y="1851698"/>
              <a:ext cx="171665" cy="1716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55573" y="1707680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573" y="411480"/>
              <a:ext cx="160781" cy="16078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763648" y="1059599"/>
              <a:ext cx="171665" cy="1716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475613" y="483489"/>
              <a:ext cx="160781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115618" y="987551"/>
              <a:ext cx="160781" cy="16078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972296" y="2931833"/>
              <a:ext cx="171665" cy="171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828277" y="2139695"/>
              <a:ext cx="160781" cy="1607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684260" y="195453"/>
              <a:ext cx="160781" cy="1607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612251" y="987590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180197" y="2067725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244079" y="2931795"/>
              <a:ext cx="160781" cy="1607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892161" y="267500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748142" y="1275588"/>
              <a:ext cx="160781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316088" y="2283713"/>
              <a:ext cx="160781" cy="16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236080" y="2715767"/>
              <a:ext cx="160782" cy="16078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8053" y="771563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596126" y="195453"/>
              <a:ext cx="160781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227954" y="339471"/>
              <a:ext cx="160782" cy="16078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236080" y="987590"/>
              <a:ext cx="171665" cy="1716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948045" y="411480"/>
              <a:ext cx="160782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587999" y="915543"/>
              <a:ext cx="160782" cy="16078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211954" y="3651885"/>
              <a:ext cx="160782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139946" y="4443958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419855" y="3723881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275837" y="4731994"/>
              <a:ext cx="160782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2555748" y="4227931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2123694" y="3651885"/>
              <a:ext cx="160781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755573" y="5092033"/>
              <a:ext cx="171665" cy="5146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55573" y="3795890"/>
              <a:ext cx="160781" cy="16078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763648" y="4443958"/>
              <a:ext cx="171665" cy="1716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475613" y="3867899"/>
              <a:ext cx="160781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115618" y="4371949"/>
              <a:ext cx="160781" cy="16078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748522" y="3651885"/>
              <a:ext cx="160781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676513" y="4443958"/>
              <a:ext cx="171665" cy="1716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956423" y="3723881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7812404" y="4731994"/>
              <a:ext cx="160781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092315" y="4227931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660260" y="3651885"/>
              <a:ext cx="160781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292090" y="5092033"/>
              <a:ext cx="171665" cy="5146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2090" y="3795890"/>
              <a:ext cx="160782" cy="16078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64"/>
            <p:cNvSpPr/>
            <p:nvPr/>
          </p:nvSpPr>
          <p:spPr>
            <a:xfrm>
              <a:off x="6300216" y="4443958"/>
              <a:ext cx="171665" cy="1716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6012179" y="3867899"/>
              <a:ext cx="160782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5652135" y="4371949"/>
              <a:ext cx="160782" cy="16078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29306" y="126506"/>
            <a:ext cx="6437150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35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СЕМІНАРИ  ДЛЯ  ВЧИТЕЛІВ  МІСТА:</a:t>
            </a:r>
            <a:endParaRPr lang="uk-UA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0075" lvl="1" indent="-257175" algn="r">
              <a:buFont typeface="Symbol" panose="05050102010706020507" pitchFamily="18" charset="2"/>
              <a:buChar char=""/>
            </a:pPr>
            <a:endParaRPr lang="uk-UA" sz="135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2157158"/>
              </p:ext>
            </p:extLst>
          </p:nvPr>
        </p:nvGraphicFramePr>
        <p:xfrm>
          <a:off x="1456798" y="521859"/>
          <a:ext cx="6925201" cy="438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779">
                  <a:extLst>
                    <a:ext uri="{9D8B030D-6E8A-4147-A177-3AD203B41FA5}">
                      <a16:colId xmlns:a16="http://schemas.microsoft.com/office/drawing/2014/main" xmlns="" val="297505155"/>
                    </a:ext>
                  </a:extLst>
                </a:gridCol>
                <a:gridCol w="3939422">
                  <a:extLst>
                    <a:ext uri="{9D8B030D-6E8A-4147-A177-3AD203B41FA5}">
                      <a16:colId xmlns:a16="http://schemas.microsoft.com/office/drawing/2014/main" xmlns="" val="3103434972"/>
                    </a:ext>
                  </a:extLst>
                </a:gridCol>
              </a:tblGrid>
              <a:tr h="525891"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solidFill>
                            <a:srgbClr val="02489D"/>
                          </a:solidFill>
                        </a:rPr>
                        <a:t>МЕТОДИЧНЕ ОБ</a:t>
                      </a:r>
                      <a:r>
                        <a:rPr lang="en-US" sz="1500" dirty="0" smtClean="0">
                          <a:solidFill>
                            <a:srgbClr val="02489D"/>
                          </a:solidFill>
                        </a:rPr>
                        <a:t>’</a:t>
                      </a:r>
                      <a:r>
                        <a:rPr lang="uk-UA" sz="1500" dirty="0" smtClean="0">
                          <a:solidFill>
                            <a:srgbClr val="02489D"/>
                          </a:solidFill>
                        </a:rPr>
                        <a:t>ЄДНАННЯ</a:t>
                      </a:r>
                    </a:p>
                    <a:p>
                      <a:pPr algn="ctr"/>
                      <a:r>
                        <a:rPr lang="uk-UA" sz="1500" dirty="0" smtClean="0">
                          <a:solidFill>
                            <a:srgbClr val="02489D"/>
                          </a:solidFill>
                        </a:rPr>
                        <a:t>ВЧИТЕЛІВ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solidFill>
                            <a:srgbClr val="02489D"/>
                          </a:solidFill>
                        </a:rPr>
                        <a:t>ТЕМА </a:t>
                      </a:r>
                    </a:p>
                    <a:p>
                      <a:pPr algn="ctr"/>
                      <a:r>
                        <a:rPr lang="uk-UA" sz="1500" dirty="0" smtClean="0">
                          <a:solidFill>
                            <a:srgbClr val="02489D"/>
                          </a:solidFill>
                        </a:rPr>
                        <a:t>СЕМІНАРУ</a:t>
                      </a:r>
                      <a:endParaRPr lang="uk-UA" sz="1500" dirty="0">
                        <a:solidFill>
                          <a:srgbClr val="02489D"/>
                        </a:solidFill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489572"/>
                  </a:ext>
                </a:extLst>
              </a:tr>
              <a:tr h="762111">
                <a:tc>
                  <a:txBody>
                    <a:bodyPr/>
                    <a:lstStyle/>
                    <a:p>
                      <a:pPr marL="114300" lvl="0" indent="0" algn="l">
                        <a:buFontTx/>
                        <a:buNone/>
                      </a:pPr>
                      <a:r>
                        <a:rPr lang="uk-UA" sz="1400" b="1" dirty="0" smtClean="0">
                          <a:solidFill>
                            <a:srgbClr val="02489D"/>
                          </a:solidFill>
                        </a:rPr>
                        <a:t>ВЧИТЕЛІВ</a:t>
                      </a:r>
                    </a:p>
                    <a:p>
                      <a:pPr marL="114300" lvl="0" indent="0" algn="l">
                        <a:buFontTx/>
                        <a:buNone/>
                      </a:pPr>
                      <a:r>
                        <a:rPr lang="uk-UA" sz="1400" b="1" dirty="0" smtClean="0">
                          <a:solidFill>
                            <a:srgbClr val="02489D"/>
                          </a:solidFill>
                        </a:rPr>
                        <a:t>ФІЗИЧНОЇ КУЛЬТУРИ</a:t>
                      </a:r>
                      <a:endParaRPr lang="uk-UA" sz="1400" b="1" dirty="0">
                        <a:solidFill>
                          <a:srgbClr val="02489D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sng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«Запровадження нових розважальних програм    «</a:t>
                      </a:r>
                      <a:r>
                        <a:rPr lang="en-US" sz="1400" u="sng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Cool games</a:t>
                      </a:r>
                      <a:r>
                        <a:rPr lang="uk-UA" sz="1400" u="sng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».</a:t>
                      </a:r>
                      <a:endParaRPr lang="uk-UA" sz="1400" kern="1200" dirty="0" smtClean="0">
                        <a:solidFill>
                          <a:srgbClr val="02489D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uk-UA" sz="1400" dirty="0">
                        <a:solidFill>
                          <a:srgbClr val="02489D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951555"/>
                  </a:ext>
                </a:extLst>
              </a:tr>
              <a:tr h="1292274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02489D"/>
                          </a:solidFill>
                        </a:rPr>
                        <a:t>  ВЧИТЕЛІВ</a:t>
                      </a:r>
                    </a:p>
                    <a:p>
                      <a:r>
                        <a:rPr lang="uk-UA" sz="1400" b="1" dirty="0" smtClean="0">
                          <a:solidFill>
                            <a:srgbClr val="02489D"/>
                          </a:solidFill>
                        </a:rPr>
                        <a:t>  ІНФОРМАТИКИ</a:t>
                      </a:r>
                      <a:endParaRPr lang="uk-UA" sz="1400" b="1" dirty="0">
                        <a:solidFill>
                          <a:srgbClr val="02489D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u="sng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«Досвід використання можливостей Академії </a:t>
                      </a:r>
                      <a:r>
                        <a:rPr lang="en-US" sz="1400" u="sng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Cisco</a:t>
                      </a:r>
                      <a:r>
                        <a:rPr lang="uk-UA" sz="1400" u="sng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для навчання у загальноосвітній школі та використання </a:t>
                      </a:r>
                      <a:r>
                        <a:rPr lang="en-US" sz="1400" u="sng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Arduino </a:t>
                      </a:r>
                      <a:r>
                        <a:rPr lang="uk-UA" sz="1400" u="sng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для засвоєння початкових знань з робототехніки». </a:t>
                      </a:r>
                      <a:endParaRPr lang="uk-UA" sz="1400" dirty="0">
                        <a:solidFill>
                          <a:srgbClr val="02489D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4338304"/>
                  </a:ext>
                </a:extLst>
              </a:tr>
              <a:tr h="88341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02489D"/>
                          </a:solidFill>
                        </a:rPr>
                        <a:t> ВЧИТЕЛІВ</a:t>
                      </a:r>
                    </a:p>
                    <a:p>
                      <a:r>
                        <a:rPr lang="uk-UA" sz="1400" b="1" dirty="0" smtClean="0">
                          <a:solidFill>
                            <a:srgbClr val="02489D"/>
                          </a:solidFill>
                        </a:rPr>
                        <a:t> БІОЛОГІЇ</a:t>
                      </a:r>
                      <a:endParaRPr lang="uk-UA" sz="1400" b="1" dirty="0">
                        <a:solidFill>
                          <a:srgbClr val="02489D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u="none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1400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Інноваційні методи і прийоми формування ключових </a:t>
                      </a:r>
                      <a:r>
                        <a:rPr lang="uk-UA" sz="1400" kern="1200" dirty="0" err="1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компетентностей</a:t>
                      </a:r>
                      <a:r>
                        <a:rPr lang="uk-UA" sz="1400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учнів на </a:t>
                      </a:r>
                      <a:r>
                        <a:rPr lang="uk-UA" sz="1400" kern="1200" dirty="0" err="1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уроках</a:t>
                      </a:r>
                      <a:r>
                        <a:rPr lang="uk-UA" sz="1400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біології».</a:t>
                      </a:r>
                      <a:endParaRPr lang="uk-UA" sz="1400" dirty="0">
                        <a:solidFill>
                          <a:srgbClr val="02489D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3220981"/>
                  </a:ext>
                </a:extLst>
              </a:tr>
              <a:tr h="88341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02489D"/>
                          </a:solidFill>
                        </a:rPr>
                        <a:t> ВЧИТЕЛІВ</a:t>
                      </a:r>
                    </a:p>
                    <a:p>
                      <a:r>
                        <a:rPr lang="uk-UA" sz="1400" b="1" dirty="0" smtClean="0">
                          <a:solidFill>
                            <a:srgbClr val="02489D"/>
                          </a:solidFill>
                        </a:rPr>
                        <a:t>ОБСЛУГОВУЮЧОЇ</a:t>
                      </a:r>
                    </a:p>
                    <a:p>
                      <a:r>
                        <a:rPr lang="uk-UA" sz="1400" b="1" dirty="0" smtClean="0">
                          <a:solidFill>
                            <a:srgbClr val="02489D"/>
                          </a:solidFill>
                        </a:rPr>
                        <a:t>ПРАЦІ</a:t>
                      </a:r>
                      <a:endParaRPr lang="uk-UA" sz="1400" b="1" dirty="0">
                        <a:solidFill>
                          <a:srgbClr val="02489D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sng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» Створення сприятливих умов для творчої діяльності учнів  на </a:t>
                      </a:r>
                      <a:r>
                        <a:rPr lang="uk-UA" sz="1400" u="sng" kern="1200" dirty="0" err="1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уроках</a:t>
                      </a:r>
                      <a:r>
                        <a:rPr lang="uk-UA" sz="1400" u="sng" kern="1200" dirty="0" smtClean="0">
                          <a:solidFill>
                            <a:srgbClr val="02489D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трудового навчання».</a:t>
                      </a:r>
                      <a:endParaRPr lang="uk-UA" sz="1400" kern="1200" dirty="0" smtClean="0">
                        <a:solidFill>
                          <a:srgbClr val="02489D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uk-UA" sz="1400" dirty="0">
                        <a:solidFill>
                          <a:srgbClr val="02489D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403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06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892" y="1213868"/>
            <a:ext cx="4283710" cy="1558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45" dirty="0">
                <a:solidFill>
                  <a:srgbClr val="0070C0"/>
                </a:solidFill>
              </a:rPr>
              <a:t>МЕДИЧНИЙ</a:t>
            </a:r>
            <a:endParaRPr sz="4400" dirty="0">
              <a:solidFill>
                <a:srgbClr val="0070C0"/>
              </a:solidFill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2800" spc="5" dirty="0">
                <a:solidFill>
                  <a:srgbClr val="0070C0"/>
                </a:solidFill>
              </a:rPr>
              <a:t>СУПРОВІД</a:t>
            </a:r>
            <a:r>
              <a:rPr sz="2800" spc="-145" dirty="0">
                <a:solidFill>
                  <a:srgbClr val="0070C0"/>
                </a:solidFill>
              </a:rPr>
              <a:t> </a:t>
            </a:r>
            <a:r>
              <a:rPr sz="2800" spc="-60" dirty="0">
                <a:solidFill>
                  <a:srgbClr val="0070C0"/>
                </a:solidFill>
              </a:rPr>
              <a:t>ОСВІТНЬОГО  </a:t>
            </a:r>
            <a:r>
              <a:rPr sz="2800" spc="-10" dirty="0">
                <a:solidFill>
                  <a:srgbClr val="0070C0"/>
                </a:solidFill>
              </a:rPr>
              <a:t>ПРОЦЕСУ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6089" y="2283714"/>
            <a:ext cx="160781" cy="160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6080" y="2715767"/>
            <a:ext cx="160782" cy="160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5946" y="2715806"/>
            <a:ext cx="171665" cy="17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40143" y="1707680"/>
            <a:ext cx="171665" cy="171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6035" y="1779689"/>
            <a:ext cx="171665" cy="171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7954" y="1635671"/>
            <a:ext cx="171665" cy="171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04800" y="195455"/>
            <a:ext cx="8460397" cy="4948045"/>
            <a:chOff x="683564" y="195453"/>
            <a:chExt cx="8460397" cy="4948045"/>
          </a:xfrm>
        </p:grpSpPr>
        <p:sp>
          <p:nvSpPr>
            <p:cNvPr id="11" name="object 11"/>
            <p:cNvSpPr/>
            <p:nvPr/>
          </p:nvSpPr>
          <p:spPr>
            <a:xfrm>
              <a:off x="4499991" y="3003842"/>
              <a:ext cx="171665" cy="1716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55972" y="2211704"/>
              <a:ext cx="160782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1954" y="267462"/>
              <a:ext cx="160782" cy="160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9946" y="1059599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7892" y="2139734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1774" y="3003804"/>
              <a:ext cx="160781" cy="1607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19855" y="339509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5837" y="1347597"/>
              <a:ext cx="160782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43783" y="2355723"/>
              <a:ext cx="160781" cy="1607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3648" y="2787776"/>
              <a:ext cx="160781" cy="160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3564" y="2787815"/>
              <a:ext cx="171665" cy="1716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67712" y="1779689"/>
              <a:ext cx="171665" cy="1716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55748" y="843572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3694" y="267462"/>
              <a:ext cx="160781" cy="1607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3604" y="1851698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5573" y="1707680"/>
              <a:ext cx="171665" cy="171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573" y="411480"/>
              <a:ext cx="160781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63648" y="1059599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75613" y="483489"/>
              <a:ext cx="160781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15618" y="987551"/>
              <a:ext cx="160781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72296" y="2931833"/>
              <a:ext cx="171665" cy="1716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28277" y="2139695"/>
              <a:ext cx="160781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84260" y="195453"/>
              <a:ext cx="160781" cy="160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12251" y="987590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80197" y="2067725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44079" y="2931795"/>
              <a:ext cx="160781" cy="1607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92161" y="267500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48142" y="1275588"/>
              <a:ext cx="160781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8053" y="771563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96126" y="195453"/>
              <a:ext cx="160781" cy="1607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27954" y="339471"/>
              <a:ext cx="160782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36080" y="987590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48045" y="411480"/>
              <a:ext cx="160782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87999" y="915543"/>
              <a:ext cx="160782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11954" y="3651885"/>
              <a:ext cx="160782" cy="1607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39946" y="4443958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19855" y="3723881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75837" y="4731994"/>
              <a:ext cx="160782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55748" y="4227931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23694" y="3651885"/>
              <a:ext cx="160781" cy="16078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5573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5573" y="3795890"/>
              <a:ext cx="160781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63648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75613" y="3867899"/>
              <a:ext cx="160781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15618" y="4371949"/>
              <a:ext cx="160781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748522" y="3651885"/>
              <a:ext cx="160781" cy="1607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676513" y="4443958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56423" y="3723881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12404" y="4731994"/>
              <a:ext cx="160781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92315" y="4227931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60260" y="3651885"/>
              <a:ext cx="160781" cy="16078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92090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2090" y="3795890"/>
              <a:ext cx="160782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00216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12179" y="3867899"/>
              <a:ext cx="160782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52135" y="4371949"/>
              <a:ext cx="160782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Інклюзія без ілюзій: приклади впровадження інклюзивної освіти на Полтавщині  / Україна і ЄС: з кордонами і без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69" y="2008608"/>
            <a:ext cx="3140914" cy="20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853796"/>
            <a:ext cx="718654" cy="3664229"/>
            <a:chOff x="971600" y="4011904"/>
            <a:chExt cx="718654" cy="3664229"/>
          </a:xfrm>
        </p:grpSpPr>
        <p:sp>
          <p:nvSpPr>
            <p:cNvPr id="4" name="object 4"/>
            <p:cNvSpPr/>
            <p:nvPr/>
          </p:nvSpPr>
          <p:spPr>
            <a:xfrm>
              <a:off x="971600" y="4011904"/>
              <a:ext cx="650875" cy="650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9379" y="7025258"/>
              <a:ext cx="650875" cy="650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2875" y="6047173"/>
              <a:ext cx="60960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34516" y="542052"/>
            <a:ext cx="2971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2800" b="1" spc="-15" dirty="0" smtClean="0">
                <a:solidFill>
                  <a:srgbClr val="22457A"/>
                </a:solidFill>
                <a:latin typeface="Arial"/>
                <a:cs typeface="Arial"/>
              </a:rPr>
              <a:t>902 </a:t>
            </a:r>
            <a:r>
              <a:rPr sz="1800" b="1" spc="30" dirty="0" err="1" smtClean="0">
                <a:solidFill>
                  <a:srgbClr val="22457A"/>
                </a:solidFill>
                <a:latin typeface="Arial"/>
                <a:cs typeface="Arial"/>
              </a:rPr>
              <a:t>зверн</a:t>
            </a:r>
            <a:r>
              <a:rPr sz="1800" b="1" spc="35" dirty="0" err="1" smtClean="0">
                <a:solidFill>
                  <a:srgbClr val="22457A"/>
                </a:solidFill>
                <a:latin typeface="Arial"/>
                <a:cs typeface="Arial"/>
              </a:rPr>
              <a:t>ень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9800" y="2800350"/>
            <a:ext cx="302808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2800" b="1" spc="-25" dirty="0" smtClean="0">
                <a:solidFill>
                  <a:srgbClr val="22457A"/>
                </a:solidFill>
                <a:latin typeface="Arial"/>
                <a:cs typeface="Arial"/>
              </a:rPr>
              <a:t>191 </a:t>
            </a:r>
            <a:r>
              <a:rPr lang="uk-UA" b="1" spc="-35" dirty="0" smtClean="0">
                <a:solidFill>
                  <a:srgbClr val="22457A"/>
                </a:solidFill>
                <a:latin typeface="Arial"/>
                <a:cs typeface="Arial"/>
              </a:rPr>
              <a:t>н</a:t>
            </a:r>
            <a:r>
              <a:rPr lang="uk-UA" sz="1800" b="1" spc="-35" dirty="0" smtClean="0">
                <a:solidFill>
                  <a:srgbClr val="22457A"/>
                </a:solidFill>
                <a:latin typeface="Arial"/>
                <a:cs typeface="Arial"/>
              </a:rPr>
              <a:t>а обліку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0" y="1044752"/>
            <a:ext cx="5029200" cy="14484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b="1" spc="-30" dirty="0" smtClean="0">
                <a:solidFill>
                  <a:srgbClr val="22457A"/>
                </a:solidFill>
                <a:latin typeface="Arial"/>
                <a:cs typeface="Arial"/>
              </a:rPr>
              <a:t>Захворюваність за рік: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b="1" spc="-30" dirty="0" smtClean="0">
                <a:solidFill>
                  <a:srgbClr val="22457A"/>
                </a:solidFill>
                <a:latin typeface="Arial"/>
                <a:cs typeface="Arial"/>
              </a:rPr>
              <a:t>ГРВІ – 241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b="1" spc="-30" dirty="0" smtClean="0">
                <a:solidFill>
                  <a:srgbClr val="22457A"/>
                </a:solidFill>
                <a:latin typeface="Arial"/>
                <a:cs typeface="Arial"/>
              </a:rPr>
              <a:t>Пневмонія – 12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b="1" spc="-30" dirty="0" smtClean="0">
                <a:solidFill>
                  <a:srgbClr val="22457A"/>
                </a:solidFill>
                <a:latin typeface="Arial"/>
                <a:cs typeface="Arial"/>
              </a:rPr>
              <a:t>Гострий бронхіт – 57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b="1" spc="-30" dirty="0" smtClean="0">
                <a:solidFill>
                  <a:srgbClr val="22457A"/>
                </a:solidFill>
                <a:latin typeface="Arial"/>
                <a:cs typeface="Arial"/>
              </a:rPr>
              <a:t>Інші - 112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78712" y="3864665"/>
            <a:ext cx="3049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2000" b="1" spc="-25" dirty="0" smtClean="0">
                <a:solidFill>
                  <a:srgbClr val="22457A"/>
                </a:solidFill>
                <a:latin typeface="Arial"/>
                <a:cs typeface="Arial"/>
              </a:rPr>
              <a:t>Медикаменти – 936 грн</a:t>
            </a:r>
            <a:endParaRPr lang="uk-UA" sz="2000" dirty="0">
              <a:latin typeface="Arial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1" t="9281"/>
          <a:stretch/>
        </p:blipFill>
        <p:spPr>
          <a:xfrm>
            <a:off x="5715000" y="1276350"/>
            <a:ext cx="3098800" cy="22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892" y="1213868"/>
            <a:ext cx="428371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3600" spc="245" dirty="0" smtClean="0">
                <a:solidFill>
                  <a:srgbClr val="0070C0"/>
                </a:solidFill>
              </a:rPr>
              <a:t>СТАН ОХОРОНИ праці та безпеки життєдіяльності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6089" y="2283714"/>
            <a:ext cx="160781" cy="160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6080" y="2715767"/>
            <a:ext cx="160782" cy="160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5946" y="2715806"/>
            <a:ext cx="171665" cy="171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40143" y="1707680"/>
            <a:ext cx="171665" cy="171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6035" y="1779689"/>
            <a:ext cx="171665" cy="171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7954" y="1635671"/>
            <a:ext cx="171665" cy="171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04800" y="195455"/>
            <a:ext cx="8460397" cy="4948045"/>
            <a:chOff x="683564" y="195453"/>
            <a:chExt cx="8460397" cy="4948045"/>
          </a:xfrm>
        </p:grpSpPr>
        <p:sp>
          <p:nvSpPr>
            <p:cNvPr id="11" name="object 11"/>
            <p:cNvSpPr/>
            <p:nvPr/>
          </p:nvSpPr>
          <p:spPr>
            <a:xfrm>
              <a:off x="4499991" y="3003842"/>
              <a:ext cx="171665" cy="1716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55972" y="2211704"/>
              <a:ext cx="160782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1954" y="267462"/>
              <a:ext cx="160782" cy="160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9946" y="1059599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7892" y="2139734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1774" y="3003804"/>
              <a:ext cx="160781" cy="1607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19855" y="339509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5837" y="1347597"/>
              <a:ext cx="160782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43783" y="2355723"/>
              <a:ext cx="160781" cy="1607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3648" y="2787776"/>
              <a:ext cx="160781" cy="160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3564" y="2787815"/>
              <a:ext cx="171665" cy="1716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67712" y="1779689"/>
              <a:ext cx="171665" cy="1716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55748" y="843572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3694" y="267462"/>
              <a:ext cx="160781" cy="1607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3604" y="1851698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5573" y="1707680"/>
              <a:ext cx="171665" cy="171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573" y="411480"/>
              <a:ext cx="160781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63648" y="1059599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75613" y="483489"/>
              <a:ext cx="160781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15618" y="987551"/>
              <a:ext cx="160781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72296" y="2931833"/>
              <a:ext cx="171665" cy="1716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28277" y="2139695"/>
              <a:ext cx="160781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84260" y="195453"/>
              <a:ext cx="160781" cy="160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12251" y="987590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80197" y="2067725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44079" y="2931795"/>
              <a:ext cx="160781" cy="1607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92161" y="267500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48142" y="1275588"/>
              <a:ext cx="160781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8053" y="771563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96126" y="195453"/>
              <a:ext cx="160781" cy="1607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27954" y="339471"/>
              <a:ext cx="160782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36080" y="987590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48045" y="411480"/>
              <a:ext cx="160782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87999" y="915543"/>
              <a:ext cx="160782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11954" y="3651885"/>
              <a:ext cx="160782" cy="1607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39946" y="4443958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19855" y="3723881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75837" y="4731994"/>
              <a:ext cx="160782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55748" y="4227931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23694" y="3651885"/>
              <a:ext cx="160781" cy="16078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5573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5573" y="3795890"/>
              <a:ext cx="160781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63648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75613" y="3867899"/>
              <a:ext cx="160781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15618" y="4371949"/>
              <a:ext cx="160781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748522" y="3651885"/>
              <a:ext cx="160781" cy="1607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676513" y="4443958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56423" y="3723881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12404" y="4731994"/>
              <a:ext cx="160781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92315" y="4227931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60260" y="3651885"/>
              <a:ext cx="160781" cy="16078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92090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2090" y="3795890"/>
              <a:ext cx="160782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00216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12179" y="3867899"/>
              <a:ext cx="160782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52135" y="4371949"/>
              <a:ext cx="160782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50" name="Picture 6" descr="3D little human characters X2 working together with a laptop Stock Photo:  41479254 - Alamy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12"/>
          <a:stretch/>
        </p:blipFill>
        <p:spPr bwMode="auto">
          <a:xfrm>
            <a:off x="823397" y="1951354"/>
            <a:ext cx="2582372" cy="245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40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298589"/>
            <a:ext cx="6858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2400" b="1" spc="20" dirty="0" smtClean="0">
                <a:solidFill>
                  <a:srgbClr val="0070C0"/>
                </a:solidFill>
              </a:rPr>
              <a:t>Моніторинг рівня травматизму учнів </a:t>
            </a:r>
            <a:br>
              <a:rPr lang="uk-UA" sz="2400" b="1" spc="20" dirty="0" smtClean="0">
                <a:solidFill>
                  <a:srgbClr val="0070C0"/>
                </a:solidFill>
              </a:rPr>
            </a:br>
            <a:r>
              <a:rPr lang="uk-UA" sz="2400" b="1" spc="20" dirty="0" smtClean="0">
                <a:solidFill>
                  <a:srgbClr val="0070C0"/>
                </a:solidFill>
              </a:rPr>
              <a:t>за 2019/2020 </a:t>
            </a:r>
            <a:r>
              <a:rPr lang="uk-UA" sz="2400" b="1" spc="20" dirty="0" err="1" smtClean="0">
                <a:solidFill>
                  <a:srgbClr val="0070C0"/>
                </a:solidFill>
              </a:rPr>
              <a:t>н.р</a:t>
            </a:r>
            <a:r>
              <a:rPr lang="uk-UA" sz="2400" b="1" spc="20" dirty="0" smtClean="0">
                <a:solidFill>
                  <a:srgbClr val="0070C0"/>
                </a:solidFill>
              </a:rPr>
              <a:t>.</a:t>
            </a:r>
            <a:endParaRPr sz="2400" b="1" spc="65" dirty="0">
              <a:solidFill>
                <a:srgbClr val="0070C0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96200" y="3122195"/>
            <a:ext cx="8350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000" dirty="0">
              <a:latin typeface="Roboto Condensed"/>
              <a:cs typeface="Roboto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82127" y="2917062"/>
            <a:ext cx="4540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000" dirty="0">
              <a:latin typeface="Roboto Condensed"/>
              <a:cs typeface="Roboto Condensed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9808942"/>
              </p:ext>
            </p:extLst>
          </p:nvPr>
        </p:nvGraphicFramePr>
        <p:xfrm>
          <a:off x="1676400" y="1200150"/>
          <a:ext cx="5105400" cy="104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7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8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2000" dirty="0" smtClean="0">
                          <a:latin typeface="Times New Roman"/>
                          <a:cs typeface="Times New Roman"/>
                        </a:rPr>
                        <a:t>Навчально-виховний процес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973">
                <a:tc>
                  <a:txBody>
                    <a:bodyPr/>
                    <a:lstStyle/>
                    <a:p>
                      <a:pPr marL="8890" marR="426084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Побутовий травматизм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3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lang="uk-UA" sz="1800" b="0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16010950"/>
              </p:ext>
            </p:extLst>
          </p:nvPr>
        </p:nvGraphicFramePr>
        <p:xfrm>
          <a:off x="1905000" y="2495550"/>
          <a:ext cx="5562600" cy="238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Нові реквізити для сплати податків у 2020 році | Настасівська грома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24150"/>
            <a:ext cx="1824037" cy="18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29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1673" y="2081530"/>
            <a:ext cx="2925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" dirty="0">
                <a:solidFill>
                  <a:srgbClr val="252525"/>
                </a:solidFill>
              </a:rPr>
              <a:t>ХАРЧУВАННЯ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7316089" y="2283714"/>
            <a:ext cx="160781" cy="160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1000" y="57150"/>
            <a:ext cx="8460397" cy="4948045"/>
            <a:chOff x="683564" y="195453"/>
            <a:chExt cx="8460397" cy="4948045"/>
          </a:xfrm>
        </p:grpSpPr>
        <p:sp>
          <p:nvSpPr>
            <p:cNvPr id="5" name="object 5"/>
            <p:cNvSpPr/>
            <p:nvPr/>
          </p:nvSpPr>
          <p:spPr>
            <a:xfrm>
              <a:off x="4499991" y="3003842"/>
              <a:ext cx="171665" cy="1716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55972" y="2211704"/>
              <a:ext cx="160782" cy="160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11954" y="267462"/>
              <a:ext cx="160782" cy="1607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9946" y="1059599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7892" y="2139734"/>
              <a:ext cx="171665" cy="171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71774" y="3003804"/>
              <a:ext cx="160781" cy="1607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9855" y="339509"/>
              <a:ext cx="171665" cy="1716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5837" y="1347597"/>
              <a:ext cx="160782" cy="160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3783" y="2355723"/>
              <a:ext cx="160781" cy="1607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63648" y="2787776"/>
              <a:ext cx="160781" cy="160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3564" y="2787815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67712" y="1779689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55748" y="843572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23694" y="267462"/>
              <a:ext cx="160781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3604" y="1851698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5573" y="1707680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5573" y="411480"/>
              <a:ext cx="160781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63648" y="1059599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75613" y="483489"/>
              <a:ext cx="160781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5618" y="987551"/>
              <a:ext cx="160781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72296" y="2931833"/>
              <a:ext cx="171665" cy="1716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28277" y="2139695"/>
              <a:ext cx="160781" cy="160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84260" y="195453"/>
              <a:ext cx="160781" cy="1607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12251" y="987590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80197" y="2067725"/>
              <a:ext cx="171665" cy="171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44079" y="2931795"/>
              <a:ext cx="160781" cy="1607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92161" y="267500"/>
              <a:ext cx="171665" cy="1716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48142" y="1275588"/>
              <a:ext cx="160781" cy="160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36080" y="2715767"/>
              <a:ext cx="160782" cy="160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55946" y="2715806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40143" y="1707680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28053" y="771563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96126" y="195453"/>
              <a:ext cx="160781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76035" y="1779689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27954" y="1635671"/>
              <a:ext cx="171665" cy="1716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27954" y="339471"/>
              <a:ext cx="160782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36080" y="987590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48045" y="411480"/>
              <a:ext cx="160782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87999" y="915543"/>
              <a:ext cx="160782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11954" y="3651885"/>
              <a:ext cx="160782" cy="1607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39946" y="4443958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19855" y="3723881"/>
              <a:ext cx="171665" cy="1716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75837" y="4731994"/>
              <a:ext cx="160782" cy="160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55748" y="4227931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23694" y="3651885"/>
              <a:ext cx="160781" cy="16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5573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5573" y="3795890"/>
              <a:ext cx="160781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63648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75613" y="3867899"/>
              <a:ext cx="160781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15618" y="4371949"/>
              <a:ext cx="160781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48522" y="3651885"/>
              <a:ext cx="160781" cy="1607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76513" y="4443958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56423" y="3723881"/>
              <a:ext cx="171665" cy="1716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12404" y="4731994"/>
              <a:ext cx="160781" cy="160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92315" y="4227931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60260" y="3651885"/>
              <a:ext cx="160781" cy="16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92090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92090" y="3795890"/>
              <a:ext cx="160782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00216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12179" y="3867899"/>
              <a:ext cx="160782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52135" y="4371949"/>
              <a:ext cx="160782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83245" y="1993321"/>
              <a:ext cx="2601976" cy="26019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706649"/>
            <a:ext cx="4071748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0" dirty="0">
                <a:solidFill>
                  <a:srgbClr val="0070C0"/>
                </a:solidFill>
              </a:rPr>
              <a:t>ХАРЧУВАННЯ</a:t>
            </a:r>
            <a:r>
              <a:rPr b="1" spc="-150" dirty="0">
                <a:solidFill>
                  <a:srgbClr val="0070C0"/>
                </a:solidFill>
              </a:rPr>
              <a:t> </a:t>
            </a:r>
            <a:r>
              <a:rPr b="1" spc="65" dirty="0">
                <a:solidFill>
                  <a:srgbClr val="0070C0"/>
                </a:solidFill>
              </a:rPr>
              <a:t>УЧНІВ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696200" y="3122195"/>
            <a:ext cx="8350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000" dirty="0">
              <a:latin typeface="Roboto Condensed"/>
              <a:cs typeface="Roboto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82127" y="2917062"/>
            <a:ext cx="4540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000" dirty="0">
              <a:latin typeface="Roboto Condensed"/>
              <a:cs typeface="Roboto Condensed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5289083"/>
              </p:ext>
            </p:extLst>
          </p:nvPr>
        </p:nvGraphicFramePr>
        <p:xfrm>
          <a:off x="1828799" y="1428750"/>
          <a:ext cx="5105400" cy="134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7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8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0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70"/>
                        </a:lnSpc>
                      </a:pPr>
                      <a:r>
                        <a:rPr sz="1800" b="0" spc="1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</a:t>
                      </a:r>
                      <a:r>
                        <a:rPr sz="1800" b="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spc="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1800" b="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spc="1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</a:t>
                      </a:r>
                      <a:r>
                        <a:rPr sz="1800" b="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spc="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місцевого</a:t>
                      </a:r>
                      <a:r>
                        <a:rPr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0" spc="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бюджету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uk-UA" sz="18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учні</a:t>
                      </a: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019">
                <a:tc>
                  <a:txBody>
                    <a:bodyPr/>
                    <a:lstStyle/>
                    <a:p>
                      <a:pPr marL="8890" marR="426084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Закуплено посуд 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3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</a:pPr>
                      <a:endParaRPr lang="uk-UA" sz="1800" b="0" spc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540" algn="r">
                        <a:lnSpc>
                          <a:spcPct val="100000"/>
                        </a:lnSpc>
                      </a:pPr>
                      <a:r>
                        <a:rPr lang="uk-UA" sz="18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5330 грн.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1523999" y="616010"/>
            <a:ext cx="609599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828799" y="3790950"/>
            <a:ext cx="4572000" cy="9258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uk-UA" b="1" spc="-50" dirty="0">
                <a:solidFill>
                  <a:srgbClr val="7E7E7E"/>
                </a:solidFill>
                <a:latin typeface="Arial"/>
                <a:cs typeface="Arial"/>
              </a:rPr>
              <a:t>Всього:</a:t>
            </a:r>
            <a:endParaRPr lang="uk-UA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uk-UA" sz="3200" b="1" spc="-25" dirty="0">
                <a:solidFill>
                  <a:srgbClr val="22457A"/>
                </a:solidFill>
                <a:latin typeface="Arial"/>
                <a:cs typeface="Arial"/>
              </a:rPr>
              <a:t>5330 </a:t>
            </a:r>
            <a:r>
              <a:rPr lang="uk-UA" sz="2400" b="1" spc="125" dirty="0">
                <a:solidFill>
                  <a:srgbClr val="22457A"/>
                </a:solidFill>
                <a:latin typeface="Arial"/>
                <a:cs typeface="Arial"/>
              </a:rPr>
              <a:t>грн</a:t>
            </a:r>
            <a:endParaRPr lang="uk-UA" sz="24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4799" y="37147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uk-UA" b="1" spc="85" dirty="0">
                <a:solidFill>
                  <a:srgbClr val="7E7E7E"/>
                </a:solidFill>
                <a:latin typeface="Arial"/>
                <a:cs typeface="Arial"/>
              </a:rPr>
              <a:t>Рішенням </a:t>
            </a:r>
            <a:r>
              <a:rPr lang="uk-UA" b="1" spc="60" dirty="0">
                <a:solidFill>
                  <a:srgbClr val="7E7E7E"/>
                </a:solidFill>
                <a:latin typeface="Arial"/>
                <a:cs typeface="Arial"/>
              </a:rPr>
              <a:t>міської </a:t>
            </a:r>
            <a:r>
              <a:rPr lang="uk-UA" b="1" spc="30" dirty="0">
                <a:solidFill>
                  <a:srgbClr val="7E7E7E"/>
                </a:solidFill>
                <a:latin typeface="Arial"/>
                <a:cs typeface="Arial"/>
              </a:rPr>
              <a:t>ради </a:t>
            </a:r>
            <a:r>
              <a:rPr lang="uk-UA" b="1" spc="85" dirty="0">
                <a:solidFill>
                  <a:srgbClr val="7E7E7E"/>
                </a:solidFill>
                <a:latin typeface="Arial"/>
                <a:cs typeface="Arial"/>
              </a:rPr>
              <a:t>прийнято </a:t>
            </a:r>
            <a:r>
              <a:rPr lang="uk-UA" b="1" spc="35" dirty="0">
                <a:solidFill>
                  <a:srgbClr val="7E7E7E"/>
                </a:solidFill>
                <a:latin typeface="Arial"/>
                <a:cs typeface="Arial"/>
              </a:rPr>
              <a:t>безкоштовне  </a:t>
            </a:r>
            <a:r>
              <a:rPr lang="uk-UA" b="1" spc="50" dirty="0">
                <a:solidFill>
                  <a:srgbClr val="7E7E7E"/>
                </a:solidFill>
                <a:latin typeface="Arial"/>
                <a:cs typeface="Arial"/>
              </a:rPr>
              <a:t>харчування</a:t>
            </a:r>
            <a:r>
              <a:rPr lang="uk-UA" b="1" spc="-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b="1" spc="80" dirty="0">
                <a:solidFill>
                  <a:srgbClr val="7E7E7E"/>
                </a:solidFill>
                <a:latin typeface="Arial"/>
                <a:cs typeface="Arial"/>
              </a:rPr>
              <a:t>учнів</a:t>
            </a:r>
            <a:r>
              <a:rPr lang="uk-UA" b="1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b="1" spc="-25" dirty="0">
                <a:solidFill>
                  <a:srgbClr val="7E7E7E"/>
                </a:solidFill>
                <a:latin typeface="Arial"/>
                <a:cs typeface="Arial"/>
              </a:rPr>
              <a:t>1-4</a:t>
            </a:r>
            <a:r>
              <a:rPr lang="uk-UA" b="1" spc="-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b="1" spc="40" dirty="0">
                <a:solidFill>
                  <a:srgbClr val="7E7E7E"/>
                </a:solidFill>
                <a:latin typeface="Arial"/>
                <a:cs typeface="Arial"/>
              </a:rPr>
              <a:t>класів</a:t>
            </a:r>
            <a:r>
              <a:rPr lang="uk-UA" b="1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b="1" spc="85" dirty="0">
                <a:solidFill>
                  <a:srgbClr val="7E7E7E"/>
                </a:solidFill>
                <a:latin typeface="Arial"/>
                <a:cs typeface="Arial"/>
              </a:rPr>
              <a:t>та</a:t>
            </a:r>
            <a:r>
              <a:rPr lang="uk-UA" b="1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b="1" spc="80" dirty="0">
                <a:solidFill>
                  <a:srgbClr val="7E7E7E"/>
                </a:solidFill>
                <a:latin typeface="Arial"/>
                <a:cs typeface="Arial"/>
              </a:rPr>
              <a:t>учнів</a:t>
            </a:r>
            <a:r>
              <a:rPr lang="uk-UA" b="1" spc="-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uk-UA" b="1" spc="50" dirty="0">
                <a:solidFill>
                  <a:srgbClr val="7E7E7E"/>
                </a:solidFill>
                <a:latin typeface="Arial"/>
                <a:cs typeface="Arial"/>
              </a:rPr>
              <a:t>пільгових  </a:t>
            </a:r>
            <a:r>
              <a:rPr lang="uk-UA" b="1" spc="65" dirty="0">
                <a:solidFill>
                  <a:srgbClr val="7E7E7E"/>
                </a:solidFill>
                <a:latin typeface="Arial"/>
                <a:cs typeface="Arial"/>
              </a:rPr>
              <a:t>категорій</a:t>
            </a:r>
            <a:endParaRPr lang="uk-UA" dirty="0">
              <a:latin typeface="Arial"/>
              <a:cs typeface="Arial"/>
            </a:endParaRPr>
          </a:p>
        </p:txBody>
      </p:sp>
      <p:sp>
        <p:nvSpPr>
          <p:cNvPr id="16" name="object 20"/>
          <p:cNvSpPr/>
          <p:nvPr/>
        </p:nvSpPr>
        <p:spPr>
          <a:xfrm>
            <a:off x="990600" y="3949097"/>
            <a:ext cx="609599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76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9175" y="1211706"/>
            <a:ext cx="3284303" cy="1191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30" dirty="0">
                <a:solidFill>
                  <a:srgbClr val="0070C0"/>
                </a:solidFill>
              </a:rPr>
              <a:t>Виховний</a:t>
            </a:r>
            <a:endParaRPr sz="4400" dirty="0">
              <a:solidFill>
                <a:srgbClr val="0070C0"/>
              </a:solidFill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3200" spc="20" dirty="0">
                <a:solidFill>
                  <a:srgbClr val="0070C0"/>
                </a:solidFill>
              </a:rPr>
              <a:t>процес</a:t>
            </a:r>
            <a:endParaRPr sz="3200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99990" y="3003842"/>
            <a:ext cx="171665" cy="17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5972" y="2211704"/>
            <a:ext cx="160782" cy="160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1954" y="267461"/>
            <a:ext cx="160782" cy="160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9946" y="1059599"/>
            <a:ext cx="171665" cy="171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7891" y="2139734"/>
            <a:ext cx="171665" cy="171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1775" y="3003804"/>
            <a:ext cx="160781" cy="1607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9855" y="339509"/>
            <a:ext cx="171665" cy="171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5838" y="1347597"/>
            <a:ext cx="160782" cy="1607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3783" y="2355723"/>
            <a:ext cx="160781" cy="1607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3648" y="2787776"/>
            <a:ext cx="160781" cy="1607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564" y="2787815"/>
            <a:ext cx="171665" cy="1716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7711" y="1779689"/>
            <a:ext cx="171665" cy="1716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5748" y="843572"/>
            <a:ext cx="171665" cy="17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3694" y="267461"/>
            <a:ext cx="160781" cy="1607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3603" y="1851698"/>
            <a:ext cx="171665" cy="1716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573" y="1707680"/>
            <a:ext cx="171665" cy="1716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8026" y="411480"/>
            <a:ext cx="160781" cy="1607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63648" y="1059599"/>
            <a:ext cx="171665" cy="1716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75613" y="483488"/>
            <a:ext cx="160781" cy="1607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5618" y="987552"/>
            <a:ext cx="160781" cy="1607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72295" y="2931833"/>
            <a:ext cx="171665" cy="17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28278" y="2139695"/>
            <a:ext cx="160781" cy="160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47887" y="1064386"/>
            <a:ext cx="160781" cy="160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56612" y="400597"/>
            <a:ext cx="171665" cy="171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80196" y="2067725"/>
            <a:ext cx="171665" cy="171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4080" y="2931795"/>
            <a:ext cx="160781" cy="1607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92160" y="267500"/>
            <a:ext cx="171665" cy="171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48143" y="1275588"/>
            <a:ext cx="160781" cy="1607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6089" y="2283714"/>
            <a:ext cx="160781" cy="1607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36080" y="2715767"/>
            <a:ext cx="160782" cy="1607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55946" y="2715806"/>
            <a:ext cx="171665" cy="1716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40143" y="1707680"/>
            <a:ext cx="171665" cy="1716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28053" y="771563"/>
            <a:ext cx="171665" cy="17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6126" y="195453"/>
            <a:ext cx="160781" cy="1607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76035" y="1779689"/>
            <a:ext cx="171665" cy="1716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7954" y="1635671"/>
            <a:ext cx="171665" cy="1716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7954" y="339470"/>
            <a:ext cx="160782" cy="1607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36080" y="987590"/>
            <a:ext cx="171665" cy="1716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8045" y="411480"/>
            <a:ext cx="160782" cy="1607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88000" y="915542"/>
            <a:ext cx="160782" cy="1607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11954" y="3651884"/>
            <a:ext cx="160782" cy="160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39946" y="4443958"/>
            <a:ext cx="171665" cy="171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19855" y="3723881"/>
            <a:ext cx="171665" cy="171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75838" y="4731994"/>
            <a:ext cx="160782" cy="1607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55748" y="4227931"/>
            <a:ext cx="171665" cy="17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23694" y="3651884"/>
            <a:ext cx="160781" cy="1607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5573" y="5092033"/>
            <a:ext cx="171665" cy="5146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5573" y="3795890"/>
            <a:ext cx="160781" cy="1607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63648" y="4443958"/>
            <a:ext cx="171665" cy="1716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75613" y="3867899"/>
            <a:ext cx="160781" cy="1607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5618" y="4371949"/>
            <a:ext cx="160781" cy="1607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48521" y="3651884"/>
            <a:ext cx="160781" cy="160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76513" y="4443958"/>
            <a:ext cx="171665" cy="171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56422" y="3723881"/>
            <a:ext cx="171665" cy="171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12405" y="4731994"/>
            <a:ext cx="160781" cy="1607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92315" y="4227931"/>
            <a:ext cx="171665" cy="17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60260" y="3651884"/>
            <a:ext cx="160781" cy="1607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92090" y="5092033"/>
            <a:ext cx="171665" cy="5146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92090" y="3795890"/>
            <a:ext cx="160782" cy="1607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00215" y="4443958"/>
            <a:ext cx="171665" cy="1716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12179" y="3867899"/>
            <a:ext cx="160782" cy="1607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52134" y="4371949"/>
            <a:ext cx="160782" cy="1607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Виховна робота — ДНЗ &quot;Здолбунівське ВПУЗТ&quot;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520" y="1189502"/>
            <a:ext cx="3051762" cy="30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1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73" y="5092033"/>
            <a:ext cx="171665" cy="51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92090" y="5092033"/>
            <a:ext cx="171665" cy="51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3873" y="4083913"/>
            <a:ext cx="650875" cy="65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4234" y="3939895"/>
            <a:ext cx="650875" cy="650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591" y="4011904"/>
            <a:ext cx="6096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4724" y="3939908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2086"/>
                </a:lnTo>
              </a:path>
            </a:pathLst>
          </a:custGeom>
          <a:ln w="45718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3075" y="3939908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2086"/>
                </a:lnTo>
              </a:path>
            </a:pathLst>
          </a:custGeom>
          <a:ln w="45718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91329" y="3948176"/>
            <a:ext cx="46145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6865" algn="l"/>
              </a:tabLst>
            </a:pPr>
            <a:r>
              <a:rPr lang="uk-UA" sz="4400" b="1" spc="-60" dirty="0" smtClean="0">
                <a:solidFill>
                  <a:srgbClr val="22457A"/>
                </a:solidFill>
                <a:latin typeface="Arial"/>
                <a:cs typeface="Arial"/>
              </a:rPr>
              <a:t>10</a:t>
            </a:r>
            <a:r>
              <a:rPr sz="4400" b="1" spc="-355" dirty="0" smtClean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2457A"/>
                </a:solidFill>
                <a:latin typeface="Arial"/>
                <a:cs typeface="Arial"/>
              </a:rPr>
              <a:t>По</a:t>
            </a:r>
            <a:r>
              <a:rPr sz="1800" b="1" spc="-60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2457A"/>
                </a:solidFill>
                <a:latin typeface="Arial"/>
                <a:cs typeface="Arial"/>
              </a:rPr>
              <a:t>області	</a:t>
            </a:r>
            <a:r>
              <a:rPr sz="4400" b="1" spc="-60" dirty="0" smtClean="0">
                <a:solidFill>
                  <a:srgbClr val="22457A"/>
                </a:solidFill>
                <a:latin typeface="Arial"/>
                <a:cs typeface="Arial"/>
              </a:rPr>
              <a:t>2</a:t>
            </a:r>
            <a:r>
              <a:rPr lang="uk-UA" sz="4400" b="1" spc="-60" dirty="0" smtClean="0">
                <a:solidFill>
                  <a:srgbClr val="22457A"/>
                </a:solidFill>
                <a:latin typeface="Arial"/>
                <a:cs typeface="Arial"/>
              </a:rPr>
              <a:t>4</a:t>
            </a:r>
            <a:r>
              <a:rPr sz="4400" b="1" spc="-484" dirty="0" smtClean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2457A"/>
                </a:solidFill>
                <a:latin typeface="Arial"/>
                <a:cs typeface="Arial"/>
              </a:rPr>
              <a:t>По </a:t>
            </a:r>
            <a:r>
              <a:rPr sz="1800" b="1" spc="95" dirty="0">
                <a:solidFill>
                  <a:srgbClr val="22457A"/>
                </a:solidFill>
                <a:latin typeface="Arial"/>
                <a:cs typeface="Arial"/>
              </a:rPr>
              <a:t>місту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6645" y="405899"/>
            <a:ext cx="435416" cy="413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478" y="974207"/>
            <a:ext cx="403603" cy="4154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815" y="2531436"/>
            <a:ext cx="406794" cy="469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26870" y="4020108"/>
            <a:ext cx="323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4400" b="1" spc="-100" dirty="0" smtClean="0">
                <a:solidFill>
                  <a:srgbClr val="22457A"/>
                </a:solidFill>
                <a:latin typeface="Arial"/>
                <a:cs typeface="Arial"/>
              </a:rPr>
              <a:t>4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7239" y="405899"/>
            <a:ext cx="3568562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6435" lvl="0"/>
            <a:r>
              <a:rPr sz="1400" spc="170" dirty="0" err="1" smtClean="0">
                <a:solidFill>
                  <a:srgbClr val="002060"/>
                </a:solidFill>
                <a:cs typeface="Calibri"/>
              </a:rPr>
              <a:t>загальношкільн</a:t>
            </a:r>
            <a:r>
              <a:rPr lang="uk-UA" sz="1400" spc="170" dirty="0" smtClean="0">
                <a:solidFill>
                  <a:srgbClr val="002060"/>
                </a:solidFill>
                <a:cs typeface="Calibri"/>
              </a:rPr>
              <a:t>і </a:t>
            </a:r>
            <a:r>
              <a:rPr lang="ru-RU" sz="1400" spc="130" dirty="0" smtClean="0">
                <a:solidFill>
                  <a:srgbClr val="002060"/>
                </a:solidFill>
                <a:cs typeface="Calibri"/>
              </a:rPr>
              <a:t>заходи</a:t>
            </a:r>
            <a:endParaRPr lang="ru-RU" sz="1400" dirty="0">
              <a:solidFill>
                <a:srgbClr val="002060"/>
              </a:solidFill>
              <a:cs typeface="Calibri"/>
            </a:endParaRPr>
          </a:p>
          <a:p>
            <a:pPr marL="38100">
              <a:spcBef>
                <a:spcPts val="105"/>
              </a:spcBef>
            </a:pPr>
            <a:r>
              <a:rPr lang="uk-UA" sz="1400" spc="170" dirty="0" smtClean="0">
                <a:solidFill>
                  <a:srgbClr val="002060"/>
                </a:solidFill>
                <a:cs typeface="Calibri"/>
              </a:rPr>
              <a:t>  </a:t>
            </a:r>
            <a:endParaRPr sz="1400" dirty="0">
              <a:solidFill>
                <a:srgbClr val="002060"/>
              </a:solidFill>
              <a:cs typeface="Calibri"/>
            </a:endParaRPr>
          </a:p>
          <a:p>
            <a:pPr marL="686435"/>
            <a:r>
              <a:rPr lang="uk-UA" sz="1400" spc="130" dirty="0" smtClean="0">
                <a:solidFill>
                  <a:srgbClr val="22457A"/>
                </a:solidFill>
                <a:latin typeface="Calibri"/>
                <a:cs typeface="Calibri"/>
              </a:rPr>
              <a:t>   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9113" y="982123"/>
            <a:ext cx="90627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2800" b="1" spc="-330" dirty="0" smtClean="0">
                <a:solidFill>
                  <a:srgbClr val="002060"/>
                </a:solidFill>
                <a:latin typeface="Arial"/>
                <a:cs typeface="Arial"/>
              </a:rPr>
              <a:t>38</a:t>
            </a:r>
            <a:endParaRPr sz="2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8660" y="1062334"/>
            <a:ext cx="1585000" cy="239168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5"/>
              </a:spcBef>
            </a:pPr>
            <a:r>
              <a:rPr lang="ru-RU" sz="1400" spc="185" dirty="0" smtClean="0">
                <a:solidFill>
                  <a:srgbClr val="002060"/>
                </a:solidFill>
                <a:cs typeface="Calibri"/>
              </a:rPr>
              <a:t>к</a:t>
            </a:r>
            <a:r>
              <a:rPr sz="1400" spc="200" dirty="0" err="1" smtClean="0">
                <a:solidFill>
                  <a:srgbClr val="002060"/>
                </a:solidFill>
                <a:cs typeface="Calibri"/>
              </a:rPr>
              <a:t>л</a:t>
            </a:r>
            <a:r>
              <a:rPr sz="1400" spc="90" dirty="0" err="1" smtClean="0">
                <a:solidFill>
                  <a:srgbClr val="002060"/>
                </a:solidFill>
                <a:cs typeface="Calibri"/>
              </a:rPr>
              <a:t>а</a:t>
            </a:r>
            <a:r>
              <a:rPr sz="1400" spc="175" dirty="0" err="1" smtClean="0">
                <a:solidFill>
                  <a:srgbClr val="002060"/>
                </a:solidFill>
                <a:cs typeface="Calibri"/>
              </a:rPr>
              <a:t>сн</a:t>
            </a:r>
            <a:r>
              <a:rPr lang="uk-UA" sz="1400" spc="204" dirty="0" smtClean="0">
                <a:solidFill>
                  <a:srgbClr val="002060"/>
                </a:solidFill>
                <a:cs typeface="Calibri"/>
              </a:rPr>
              <a:t>і</a:t>
            </a:r>
            <a:r>
              <a:rPr lang="uk-UA" sz="1400" spc="14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sz="1400" spc="130" dirty="0" err="1" smtClean="0">
                <a:solidFill>
                  <a:srgbClr val="002060"/>
                </a:solidFill>
                <a:cs typeface="Calibri"/>
              </a:rPr>
              <a:t>заход</a:t>
            </a:r>
            <a:r>
              <a:rPr lang="uk-UA" sz="1400" spc="130" dirty="0" smtClean="0">
                <a:solidFill>
                  <a:srgbClr val="002060"/>
                </a:solidFill>
                <a:cs typeface="Calibri"/>
              </a:rPr>
              <a:t>и</a:t>
            </a:r>
            <a:endParaRPr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6883" y="3023643"/>
            <a:ext cx="54982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lang="uk-UA" sz="2800" b="1" spc="-70" dirty="0" smtClean="0">
                <a:solidFill>
                  <a:srgbClr val="002060"/>
                </a:solidFill>
                <a:latin typeface="Arial"/>
                <a:cs typeface="Arial"/>
              </a:rPr>
              <a:t>6</a:t>
            </a:r>
            <a:endParaRPr sz="2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12888" y="3093342"/>
            <a:ext cx="3086938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1400" spc="180" dirty="0">
                <a:solidFill>
                  <a:srgbClr val="002060"/>
                </a:solidFill>
                <a:cs typeface="Calibri"/>
              </a:rPr>
              <a:t>участь </a:t>
            </a:r>
            <a:r>
              <a:rPr sz="1400" spc="160" dirty="0">
                <a:solidFill>
                  <a:srgbClr val="002060"/>
                </a:solidFill>
                <a:cs typeface="Calibri"/>
              </a:rPr>
              <a:t>у  </a:t>
            </a:r>
            <a:r>
              <a:rPr sz="1400" spc="105" dirty="0">
                <a:solidFill>
                  <a:srgbClr val="002060"/>
                </a:solidFill>
                <a:cs typeface="Calibri"/>
              </a:rPr>
              <a:t>з</a:t>
            </a:r>
            <a:r>
              <a:rPr sz="1400" spc="114" dirty="0">
                <a:solidFill>
                  <a:srgbClr val="002060"/>
                </a:solidFill>
                <a:cs typeface="Calibri"/>
              </a:rPr>
              <a:t>а</a:t>
            </a:r>
            <a:r>
              <a:rPr sz="1400" spc="240" dirty="0">
                <a:solidFill>
                  <a:srgbClr val="002060"/>
                </a:solidFill>
                <a:cs typeface="Calibri"/>
              </a:rPr>
              <a:t>г</a:t>
            </a:r>
            <a:r>
              <a:rPr sz="1400" spc="90" dirty="0">
                <a:solidFill>
                  <a:srgbClr val="002060"/>
                </a:solidFill>
                <a:cs typeface="Calibri"/>
              </a:rPr>
              <a:t>а</a:t>
            </a:r>
            <a:r>
              <a:rPr sz="1400" spc="185" dirty="0">
                <a:solidFill>
                  <a:srgbClr val="002060"/>
                </a:solidFill>
                <a:cs typeface="Calibri"/>
              </a:rPr>
              <a:t>л</a:t>
            </a:r>
            <a:r>
              <a:rPr sz="1400" spc="165" dirty="0">
                <a:solidFill>
                  <a:srgbClr val="002060"/>
                </a:solidFill>
                <a:cs typeface="Calibri"/>
              </a:rPr>
              <a:t>ь</a:t>
            </a:r>
            <a:r>
              <a:rPr sz="1400" spc="120" dirty="0">
                <a:solidFill>
                  <a:srgbClr val="002060"/>
                </a:solidFill>
                <a:cs typeface="Calibri"/>
              </a:rPr>
              <a:t>н</a:t>
            </a:r>
            <a:r>
              <a:rPr sz="1400" spc="130" dirty="0">
                <a:solidFill>
                  <a:srgbClr val="002060"/>
                </a:solidFill>
                <a:cs typeface="Calibri"/>
              </a:rPr>
              <a:t>о</a:t>
            </a:r>
            <a:r>
              <a:rPr sz="1400" spc="225" dirty="0">
                <a:solidFill>
                  <a:srgbClr val="002060"/>
                </a:solidFill>
                <a:cs typeface="Calibri"/>
              </a:rPr>
              <a:t>м</a:t>
            </a:r>
            <a:r>
              <a:rPr sz="1400" spc="130" dirty="0">
                <a:solidFill>
                  <a:srgbClr val="002060"/>
                </a:solidFill>
                <a:cs typeface="Calibri"/>
              </a:rPr>
              <a:t>і</a:t>
            </a:r>
            <a:r>
              <a:rPr sz="1400" spc="175" dirty="0">
                <a:solidFill>
                  <a:srgbClr val="002060"/>
                </a:solidFill>
                <a:cs typeface="Calibri"/>
              </a:rPr>
              <a:t>ськ</a:t>
            </a:r>
            <a:r>
              <a:rPr sz="1400" spc="150" dirty="0">
                <a:solidFill>
                  <a:srgbClr val="002060"/>
                </a:solidFill>
                <a:cs typeface="Calibri"/>
              </a:rPr>
              <a:t>их  </a:t>
            </a:r>
            <a:r>
              <a:rPr sz="1400" spc="125" dirty="0">
                <a:solidFill>
                  <a:srgbClr val="002060"/>
                </a:solidFill>
                <a:cs typeface="Calibri"/>
              </a:rPr>
              <a:t>заходах</a:t>
            </a:r>
            <a:endParaRPr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6623" y="106179"/>
            <a:ext cx="209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latin typeface="Arial"/>
                <a:cs typeface="Arial"/>
              </a:rPr>
              <a:t>Виховний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процес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58670" y="4107586"/>
            <a:ext cx="1344930" cy="5715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6040" marR="5080" indent="-53340">
              <a:lnSpc>
                <a:spcPts val="2140"/>
              </a:lnSpc>
              <a:spcBef>
                <a:spcPts val="185"/>
              </a:spcBef>
            </a:pPr>
            <a:r>
              <a:rPr sz="1800" b="1" spc="-40" dirty="0">
                <a:solidFill>
                  <a:srgbClr val="22457A"/>
                </a:solidFill>
                <a:latin typeface="Arial"/>
                <a:cs typeface="Arial"/>
              </a:rPr>
              <a:t>За</a:t>
            </a:r>
            <a:r>
              <a:rPr sz="1800" b="1" spc="-140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135" dirty="0">
                <a:solidFill>
                  <a:srgbClr val="22457A"/>
                </a:solidFill>
                <a:latin typeface="Arial"/>
                <a:cs typeface="Arial"/>
              </a:rPr>
              <a:t>межами  </a:t>
            </a:r>
            <a:r>
              <a:rPr sz="1800" b="1" spc="10" dirty="0">
                <a:solidFill>
                  <a:srgbClr val="22457A"/>
                </a:solidFill>
                <a:latin typeface="Arial"/>
                <a:cs typeface="Arial"/>
              </a:rPr>
              <a:t>області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95800" y="106179"/>
            <a:ext cx="4525982" cy="3229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9230" algn="l"/>
              </a:tabLst>
            </a:pPr>
            <a:r>
              <a:rPr lang="uk-UA" sz="900" dirty="0">
                <a:ea typeface="Times New Roman"/>
                <a:cs typeface="Arial"/>
              </a:rPr>
              <a:t>Протягом </a:t>
            </a:r>
            <a:r>
              <a:rPr lang="uk-UA" sz="900" dirty="0" smtClean="0">
                <a:ea typeface="Times New Roman"/>
                <a:cs typeface="Arial"/>
              </a:rPr>
              <a:t>2019/2020 </a:t>
            </a:r>
            <a:r>
              <a:rPr lang="uk-UA" sz="900" dirty="0">
                <a:ea typeface="Times New Roman"/>
                <a:cs typeface="Arial"/>
              </a:rPr>
              <a:t>школа працювала над виховною проблемою «</a:t>
            </a:r>
            <a:r>
              <a:rPr lang="uk-UA" sz="900" b="1" i="1" dirty="0">
                <a:solidFill>
                  <a:srgbClr val="000000"/>
                </a:solidFill>
                <a:ea typeface="Times New Roman"/>
                <a:cs typeface="Arial"/>
              </a:rPr>
              <a:t>«Взаємозв’язок сім’ї та школи у формуванні загальнолюдських моральних норм, </a:t>
            </a:r>
            <a:r>
              <a:rPr lang="uk-UA" sz="900" b="1" i="1" dirty="0">
                <a:ea typeface="Times New Roman"/>
                <a:cs typeface="Arial"/>
              </a:rPr>
              <a:t>вихованні  духовно багатої</a:t>
            </a:r>
            <a:r>
              <a:rPr lang="ru-RU" sz="900" b="1" i="1" dirty="0">
                <a:ea typeface="Times New Roman"/>
                <a:cs typeface="Arial"/>
              </a:rPr>
              <a:t> </a:t>
            </a:r>
            <a:r>
              <a:rPr lang="uk-UA" sz="900" b="1" i="1" dirty="0">
                <a:ea typeface="Times New Roman"/>
                <a:cs typeface="Arial"/>
              </a:rPr>
              <a:t>, фізично і психічно здорової особистості , готової  до життя в сучасних умовах».</a:t>
            </a:r>
            <a:r>
              <a:rPr lang="uk-UA" sz="900" dirty="0">
                <a:ea typeface="Times New Roman"/>
                <a:cs typeface="Arial"/>
              </a:rPr>
              <a:t>»</a:t>
            </a:r>
            <a:r>
              <a:rPr lang="uk-UA" sz="900" dirty="0">
                <a:ea typeface="Calibri"/>
                <a:cs typeface="Arial"/>
              </a:rPr>
              <a:t>.</a:t>
            </a:r>
            <a:r>
              <a:rPr lang="uk-UA" sz="900" dirty="0">
                <a:ea typeface="Times New Roman"/>
                <a:cs typeface="Arial"/>
              </a:rPr>
              <a:t> Перед педколективом були поставлені завдання:</a:t>
            </a:r>
            <a:endParaRPr lang="ru-RU" sz="900" dirty="0">
              <a:ea typeface="Calibri"/>
              <a:cs typeface="Arial"/>
            </a:endParaRPr>
          </a:p>
          <a:p>
            <a:r>
              <a:rPr lang="uk-UA" sz="900" dirty="0">
                <a:ea typeface="Times New Roman"/>
                <a:cs typeface="Arial"/>
              </a:rPr>
              <a:t>1. Збереження і зміцнення морального, фізичного і психологічного здоров’я вихованців.</a:t>
            </a:r>
            <a:endParaRPr lang="ru-RU" sz="900" dirty="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uk-UA" sz="900" dirty="0">
                <a:ea typeface="Times New Roman"/>
                <a:cs typeface="Arial"/>
              </a:rPr>
              <a:t>2. Сприяння зростанню творчого духовного потенціалу особистості, розкриттю внутрішніх мотивів її самовдосконалення .</a:t>
            </a:r>
            <a:endParaRPr lang="ru-RU" sz="900" dirty="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uk-UA" sz="900" dirty="0">
                <a:ea typeface="Times New Roman"/>
                <a:cs typeface="Arial"/>
              </a:rPr>
              <a:t>3. Продовження пошуку, розвитку і підтримки здібних, обдарованих і талановитих вихованців.</a:t>
            </a:r>
            <a:endParaRPr lang="ru-RU" sz="900" dirty="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uk-UA" sz="900" dirty="0">
                <a:ea typeface="Times New Roman"/>
                <a:cs typeface="Arial"/>
              </a:rPr>
              <a:t>4. Виховання дитини як громадянина країни, національно свідомої, вільної, демократичної, </a:t>
            </a:r>
            <a:r>
              <a:rPr lang="uk-UA" sz="900" dirty="0" smtClean="0">
                <a:ea typeface="Times New Roman"/>
                <a:cs typeface="Arial"/>
              </a:rPr>
              <a:t>соціально </a:t>
            </a:r>
            <a:r>
              <a:rPr lang="uk-UA" sz="900" dirty="0">
                <a:ea typeface="Times New Roman"/>
                <a:cs typeface="Arial"/>
              </a:rPr>
              <a:t>компетентної особистості, здатної здійснювати самостійний вибір.</a:t>
            </a:r>
            <a:endParaRPr lang="ru-RU" sz="900" dirty="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uk-UA" sz="900" dirty="0">
                <a:ea typeface="Times New Roman"/>
                <a:cs typeface="Arial"/>
              </a:rPr>
              <a:t>5. Формування здорового способу життя.</a:t>
            </a:r>
            <a:endParaRPr lang="ru-RU" sz="900" dirty="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uk-UA" sz="900" dirty="0">
                <a:ea typeface="Times New Roman"/>
                <a:cs typeface="Arial"/>
              </a:rPr>
              <a:t>6. Організація дозвілля вихованців, пошук нових його форм</a:t>
            </a:r>
            <a:r>
              <a:rPr lang="uk-UA" sz="900" dirty="0" smtClean="0">
                <a:ea typeface="Times New Roman"/>
                <a:cs typeface="Arial"/>
              </a:rPr>
              <a:t>.</a:t>
            </a:r>
            <a:endParaRPr lang="ru-RU" sz="900" dirty="0">
              <a:ea typeface="Calibri"/>
              <a:cs typeface="Arial"/>
            </a:endParaRPr>
          </a:p>
          <a:p>
            <a:pPr indent="449580"/>
            <a:r>
              <a:rPr lang="uk-UA" sz="900" dirty="0">
                <a:ea typeface="Times New Roman"/>
                <a:cs typeface="Arial"/>
              </a:rPr>
              <a:t>Пріоритетними  напрямками виховної роботи були:</a:t>
            </a:r>
            <a:endParaRPr lang="ru-RU" sz="900" dirty="0">
              <a:ea typeface="Calibri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uk-UA" sz="900" dirty="0">
                <a:ea typeface="Times New Roman"/>
                <a:cs typeface="Times New Roman"/>
              </a:rPr>
              <a:t>родинно-сімейне виховання;</a:t>
            </a:r>
            <a:endParaRPr lang="ru-RU" sz="900" dirty="0">
              <a:ea typeface="Calibri"/>
              <a:cs typeface="Times New Roman"/>
            </a:endParaRPr>
          </a:p>
          <a:p>
            <a:pPr marL="342900" lvl="0" indent="-342900">
              <a:buFont typeface="Arial"/>
              <a:buChar char="•"/>
            </a:pPr>
            <a:r>
              <a:rPr lang="uk-UA" sz="900" dirty="0">
                <a:ea typeface="Times New Roman"/>
                <a:cs typeface="Times New Roman"/>
              </a:rPr>
              <a:t> національно-патріотичне виховання; </a:t>
            </a:r>
            <a:endParaRPr lang="ru-RU" sz="9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</a:pPr>
            <a:r>
              <a:rPr lang="uk-UA" sz="900" dirty="0">
                <a:ea typeface="Times New Roman"/>
                <a:cs typeface="Times New Roman"/>
              </a:rPr>
              <a:t>превентивне виховання; </a:t>
            </a:r>
            <a:endParaRPr lang="ru-RU" sz="9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</a:pPr>
            <a:r>
              <a:rPr lang="uk-UA" sz="900" dirty="0">
                <a:ea typeface="Times New Roman"/>
                <a:cs typeface="Times New Roman"/>
              </a:rPr>
              <a:t>діяльність «Школи сприяння здоров’ю» – формування  здорового способу життя; </a:t>
            </a:r>
            <a:endParaRPr lang="ru-RU" sz="9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</a:pPr>
            <a:r>
              <a:rPr lang="uk-UA" sz="900" dirty="0">
                <a:ea typeface="Times New Roman"/>
                <a:cs typeface="Times New Roman"/>
              </a:rPr>
              <a:t>естетичне виховання; </a:t>
            </a:r>
            <a:endParaRPr lang="ru-RU" sz="9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</a:pPr>
            <a:r>
              <a:rPr lang="uk-UA" sz="900" dirty="0">
                <a:ea typeface="Times New Roman"/>
                <a:cs typeface="Times New Roman"/>
              </a:rPr>
              <a:t>організація виховного простору через діяльність дитячо-юнацької громадської організації учнівського самоврядування «Сузір’я». </a:t>
            </a:r>
            <a:endParaRPr lang="ru-RU" sz="900" dirty="0">
              <a:ea typeface="Calibri"/>
              <a:cs typeface="Times New Roman"/>
            </a:endParaRPr>
          </a:p>
        </p:txBody>
      </p:sp>
      <p:sp>
        <p:nvSpPr>
          <p:cNvPr id="33" name="object 11"/>
          <p:cNvSpPr/>
          <p:nvPr/>
        </p:nvSpPr>
        <p:spPr>
          <a:xfrm>
            <a:off x="579175" y="1499533"/>
            <a:ext cx="398581" cy="426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1"/>
          <p:cNvSpPr/>
          <p:nvPr/>
        </p:nvSpPr>
        <p:spPr>
          <a:xfrm>
            <a:off x="549387" y="2036100"/>
            <a:ext cx="435416" cy="4412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Прямоугольник 34"/>
          <p:cNvSpPr/>
          <p:nvPr/>
        </p:nvSpPr>
        <p:spPr>
          <a:xfrm>
            <a:off x="678508" y="3650776"/>
            <a:ext cx="143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4475"/>
              </a:spcBef>
            </a:pPr>
            <a:r>
              <a:rPr lang="ru-RU" b="1" spc="40" dirty="0">
                <a:solidFill>
                  <a:prstClr val="black"/>
                </a:solidFill>
                <a:latin typeface="Arial"/>
                <a:cs typeface="Arial"/>
              </a:rPr>
              <a:t>ЕКСКУРСІЇ</a:t>
            </a: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06088" y="1567820"/>
            <a:ext cx="2210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400" kern="0" dirty="0" smtClean="0">
                <a:solidFill>
                  <a:srgbClr val="002060"/>
                </a:solidFill>
                <a:ea typeface="Calibri"/>
                <a:cs typeface="Arial"/>
              </a:rPr>
              <a:t>шкільні </a:t>
            </a:r>
            <a:r>
              <a:rPr lang="uk-UA" sz="1400" kern="0" dirty="0">
                <a:solidFill>
                  <a:srgbClr val="002060"/>
                </a:solidFill>
                <a:ea typeface="Calibri"/>
                <a:cs typeface="Arial"/>
              </a:rPr>
              <a:t>та міські конкурси</a:t>
            </a:r>
            <a:endParaRPr lang="ru-RU" sz="1400" kern="0" dirty="0">
              <a:solidFill>
                <a:srgbClr val="002060"/>
              </a:solidFill>
              <a:ea typeface="Calibri"/>
              <a:cs typeface="Arial"/>
            </a:endParaRPr>
          </a:p>
        </p:txBody>
      </p:sp>
      <p:sp>
        <p:nvSpPr>
          <p:cNvPr id="37" name="object 15"/>
          <p:cNvSpPr txBox="1"/>
          <p:nvPr/>
        </p:nvSpPr>
        <p:spPr>
          <a:xfrm>
            <a:off x="1056055" y="1499533"/>
            <a:ext cx="90627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>
              <a:spcBef>
                <a:spcPts val="105"/>
              </a:spcBef>
            </a:pPr>
            <a:r>
              <a:rPr lang="uk-UA" sz="2800" b="1" spc="-330" dirty="0">
                <a:solidFill>
                  <a:srgbClr val="002060"/>
                </a:solidFill>
                <a:latin typeface="Arial"/>
                <a:cs typeface="Arial"/>
              </a:rPr>
              <a:t>31</a:t>
            </a:r>
            <a:endParaRPr lang="uk-UA" sz="2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70953" y="2169557"/>
            <a:ext cx="2225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400" kern="0" dirty="0" smtClean="0">
                <a:solidFill>
                  <a:srgbClr val="002060"/>
                </a:solidFill>
                <a:ea typeface="Calibri"/>
                <a:cs typeface="Arial"/>
              </a:rPr>
              <a:t>шкільні </a:t>
            </a:r>
            <a:r>
              <a:rPr lang="uk-UA" sz="1400" kern="0" dirty="0">
                <a:solidFill>
                  <a:srgbClr val="002060"/>
                </a:solidFill>
                <a:ea typeface="Calibri"/>
                <a:cs typeface="Arial"/>
              </a:rPr>
              <a:t>та міські змагання</a:t>
            </a:r>
            <a:endParaRPr lang="ru-RU" sz="1400" kern="0" dirty="0">
              <a:solidFill>
                <a:srgbClr val="002060"/>
              </a:solidFill>
              <a:ea typeface="Calibri"/>
              <a:cs typeface="Arial"/>
            </a:endParaRPr>
          </a:p>
        </p:txBody>
      </p:sp>
      <p:sp>
        <p:nvSpPr>
          <p:cNvPr id="39" name="object 15"/>
          <p:cNvSpPr txBox="1"/>
          <p:nvPr/>
        </p:nvSpPr>
        <p:spPr>
          <a:xfrm>
            <a:off x="1056055" y="2049046"/>
            <a:ext cx="47934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>
              <a:spcBef>
                <a:spcPts val="105"/>
              </a:spcBef>
            </a:pPr>
            <a:r>
              <a:rPr lang="uk-UA" sz="2800" b="1" spc="-330" dirty="0">
                <a:solidFill>
                  <a:srgbClr val="00206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76006" y="2551469"/>
            <a:ext cx="3681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kern="0" dirty="0" smtClean="0">
                <a:solidFill>
                  <a:srgbClr val="002060"/>
                </a:solidFill>
                <a:ea typeface="Calibri"/>
                <a:cs typeface="Arial"/>
              </a:rPr>
              <a:t>шкільні </a:t>
            </a:r>
            <a:r>
              <a:rPr lang="uk-UA" sz="1400" kern="0" dirty="0">
                <a:solidFill>
                  <a:srgbClr val="002060"/>
                </a:solidFill>
                <a:ea typeface="Calibri"/>
                <a:cs typeface="Arial"/>
              </a:rPr>
              <a:t>та міські виставки та конкурси </a:t>
            </a:r>
            <a:endParaRPr lang="uk-UA" sz="1400" kern="0" dirty="0" smtClean="0">
              <a:solidFill>
                <a:srgbClr val="002060"/>
              </a:solidFill>
              <a:ea typeface="Calibri"/>
              <a:cs typeface="Arial"/>
            </a:endParaRPr>
          </a:p>
          <a:p>
            <a:pPr lvl="0" algn="ctr"/>
            <a:r>
              <a:rPr lang="uk-UA" sz="1400" kern="0" dirty="0" smtClean="0">
                <a:solidFill>
                  <a:srgbClr val="002060"/>
                </a:solidFill>
                <a:ea typeface="Calibri"/>
                <a:cs typeface="Arial"/>
              </a:rPr>
              <a:t>плакатів </a:t>
            </a:r>
            <a:r>
              <a:rPr lang="uk-UA" sz="1400" kern="0" dirty="0">
                <a:solidFill>
                  <a:srgbClr val="002060"/>
                </a:solidFill>
                <a:ea typeface="Calibri"/>
                <a:cs typeface="Arial"/>
              </a:rPr>
              <a:t>та малюнків</a:t>
            </a:r>
            <a:endParaRPr lang="ru-RU" sz="1400" kern="0" dirty="0">
              <a:solidFill>
                <a:srgbClr val="002060"/>
              </a:solidFill>
              <a:ea typeface="Calibri"/>
              <a:cs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91533" y="172819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375" baseline="-22095" dirty="0">
                <a:solidFill>
                  <a:srgbClr val="002060"/>
                </a:solidFill>
                <a:latin typeface="Arial"/>
                <a:cs typeface="Arial"/>
              </a:rPr>
              <a:t>25</a:t>
            </a:r>
            <a:endParaRPr lang="ru-RU" dirty="0"/>
          </a:p>
        </p:txBody>
      </p:sp>
      <p:sp>
        <p:nvSpPr>
          <p:cNvPr id="42" name="object 12"/>
          <p:cNvSpPr/>
          <p:nvPr/>
        </p:nvSpPr>
        <p:spPr>
          <a:xfrm>
            <a:off x="593486" y="3046406"/>
            <a:ext cx="406794" cy="469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5"/>
          <p:cNvSpPr txBox="1"/>
          <p:nvPr/>
        </p:nvSpPr>
        <p:spPr>
          <a:xfrm>
            <a:off x="1056055" y="2568782"/>
            <a:ext cx="47934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>
              <a:spcBef>
                <a:spcPts val="105"/>
              </a:spcBef>
            </a:pPr>
            <a:r>
              <a:rPr lang="uk-UA" sz="2800" b="1" spc="-330" dirty="0" smtClean="0">
                <a:solidFill>
                  <a:srgbClr val="002060"/>
                </a:solidFill>
                <a:latin typeface="Arial"/>
                <a:cs typeface="Arial"/>
              </a:rPr>
              <a:t>15</a:t>
            </a:r>
            <a:endParaRPr lang="uk-UA" sz="2800" b="1" spc="-33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4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1657" y="209550"/>
            <a:ext cx="4267200" cy="3276600"/>
          </a:xfrm>
        </p:spPr>
        <p:txBody>
          <a:bodyPr>
            <a:normAutofit fontScale="90000"/>
          </a:bodyPr>
          <a:lstStyle/>
          <a:p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Свої здібності учні розвивають у шкільних гуртках:</a:t>
            </a:r>
            <a:b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Вокально хоровий   «Черемшина» - 53 учня; </a:t>
            </a:r>
            <a:b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«Культура мовлення»-25 учнів; </a:t>
            </a:r>
            <a:b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«Юні краєзнавці» - 10 учнів; </a:t>
            </a:r>
            <a:b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«Лідер – запорука успіху»- 20 учнів; </a:t>
            </a:r>
            <a:b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«Волейбол» - 15 учнів; </a:t>
            </a:r>
            <a:b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3 гуртка військово – патріотичного напряму: </a:t>
            </a:r>
            <a:b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«Джура » - 15 учнів, </a:t>
            </a:r>
            <a:b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«Влучний стрілець» - 15 учнів, </a:t>
            </a:r>
            <a:b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«Школа безпеки» - 16 учнів. </a:t>
            </a:r>
            <a:b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Заняттями в шкільних гуртках охоплено 167 учнів.</a:t>
            </a:r>
            <a:b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Взагалі 60% учнів відвідують гуртки школи та міста за різними напрямками.</a:t>
            </a:r>
            <a:r>
              <a:rPr lang="uk-UA" sz="1400" b="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uk-UA" sz="1400" b="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</a:br>
            <a:endParaRPr lang="uk-UA" sz="14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524000" y="464654"/>
            <a:ext cx="3200400" cy="2828980"/>
          </a:xfrm>
        </p:spPr>
        <p:txBody>
          <a:bodyPr>
            <a:norm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497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600" b="1" kern="1200" spc="-375" baseline="-22095" dirty="0" smtClean="0">
                <a:solidFill>
                  <a:srgbClr val="002060"/>
                </a:solidFill>
                <a:latin typeface="Arial"/>
                <a:cs typeface="Arial"/>
              </a:rPr>
              <a:t>   7</a:t>
            </a:r>
            <a:r>
              <a:rPr lang="uk-UA" dirty="0" smtClean="0"/>
              <a:t>            </a:t>
            </a:r>
            <a:r>
              <a:rPr lang="uk-UA" sz="1400" kern="1200" spc="170" dirty="0" smtClean="0">
                <a:solidFill>
                  <a:srgbClr val="22457A"/>
                </a:solidFill>
                <a:cs typeface="Calibri"/>
              </a:rPr>
              <a:t>шкільних</a:t>
            </a:r>
            <a:endParaRPr lang="uk-UA" sz="1400" kern="1200" dirty="0" smtClean="0">
              <a:solidFill>
                <a:prstClr val="black"/>
              </a:solidFill>
              <a:cs typeface="Calibri"/>
            </a:endParaRPr>
          </a:p>
          <a:p>
            <a:pPr marL="38100" marR="0" lvl="0" indent="0" algn="l" defTabSz="914400" rtl="0" eaLnBrk="1" fontAlgn="auto" latinLnBrk="0" hangingPunct="1">
              <a:lnSpc>
                <a:spcPts val="497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600" b="1" kern="1200" spc="-375" baseline="-22095" dirty="0" smtClean="0">
                <a:solidFill>
                  <a:srgbClr val="002060"/>
                </a:solidFill>
                <a:latin typeface="Arial"/>
                <a:cs typeface="Arial"/>
              </a:rPr>
              <a:t>   1</a:t>
            </a:r>
            <a:r>
              <a:rPr lang="uk-UA" dirty="0" smtClean="0"/>
              <a:t>          </a:t>
            </a:r>
            <a:r>
              <a:rPr lang="uk-UA" sz="1400" kern="1200" spc="170" dirty="0" smtClean="0">
                <a:solidFill>
                  <a:srgbClr val="22457A"/>
                </a:solidFill>
                <a:cs typeface="Calibri"/>
              </a:rPr>
              <a:t>на базі школи</a:t>
            </a:r>
            <a:endParaRPr lang="uk-UA" sz="1400" kern="1200" dirty="0" smtClean="0">
              <a:solidFill>
                <a:prstClr val="black"/>
              </a:solidFill>
              <a:cs typeface="Calibri"/>
            </a:endParaRPr>
          </a:p>
          <a:p>
            <a:endParaRPr lang="uk-UA" dirty="0" smtClean="0"/>
          </a:p>
          <a:p>
            <a:pPr marL="38100" marR="0" lvl="0" indent="0" algn="l" defTabSz="914400" rtl="0" eaLnBrk="1" fontAlgn="auto" latinLnBrk="0" hangingPunct="1"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600" b="1" kern="1200" spc="-375" baseline="-22095" dirty="0" smtClean="0">
                <a:solidFill>
                  <a:srgbClr val="002060"/>
                </a:solidFill>
                <a:latin typeface="Arial"/>
                <a:cs typeface="Arial"/>
              </a:rPr>
              <a:t>60% </a:t>
            </a:r>
            <a:r>
              <a:rPr lang="uk-UA" sz="1400" kern="1200" spc="170" dirty="0" smtClean="0">
                <a:solidFill>
                  <a:srgbClr val="22457A"/>
                </a:solidFill>
                <a:cs typeface="Calibri"/>
              </a:rPr>
              <a:t>учнів відвідують</a:t>
            </a:r>
            <a:endParaRPr lang="uk-UA" dirty="0" smtClean="0"/>
          </a:p>
          <a:p>
            <a:pPr marL="38100" marR="0" lvl="0" indent="0" algn="l" defTabSz="914400" rtl="0" eaLnBrk="1" fontAlgn="auto" latinLnBrk="0" hangingPunct="1"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                               </a:t>
            </a:r>
            <a:r>
              <a:rPr lang="uk-UA" sz="1400" kern="1200" spc="170" dirty="0" smtClean="0">
                <a:solidFill>
                  <a:srgbClr val="22457A"/>
                </a:solidFill>
                <a:cs typeface="Calibri"/>
              </a:rPr>
              <a:t>гуртки</a:t>
            </a:r>
            <a:endParaRPr lang="uk-UA" sz="1400" kern="1200" dirty="0" smtClean="0">
              <a:solidFill>
                <a:prstClr val="black"/>
              </a:solidFill>
              <a:cs typeface="Calibri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219200" y="3638550"/>
          <a:ext cx="7239001" cy="1295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038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8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1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31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7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11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11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57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Рік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Кількість дітей у школі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Шкільні гуртки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Позашкільні гуртки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Кількість гуртків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Всього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учнів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Пільгові категорії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Кількість гуртків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Всього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учнів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Пільгові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категорії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5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2019-20120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867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167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675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146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object 10"/>
          <p:cNvSpPr/>
          <p:nvPr/>
        </p:nvSpPr>
        <p:spPr>
          <a:xfrm>
            <a:off x="1198562" y="636587"/>
            <a:ext cx="650875" cy="6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1198561" y="1436716"/>
            <a:ext cx="650875" cy="6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755573" y="2343150"/>
            <a:ext cx="650875" cy="65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591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482597" y="3805721"/>
            <a:ext cx="1849755" cy="11131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4400" b="1" spc="-15" dirty="0" smtClean="0">
                <a:solidFill>
                  <a:srgbClr val="22457A"/>
                </a:solidFill>
                <a:latin typeface="Arial"/>
                <a:cs typeface="Arial"/>
              </a:rPr>
              <a:t>2</a:t>
            </a:r>
            <a:r>
              <a:rPr sz="4400" b="1" spc="-175" dirty="0" smtClean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22457A"/>
                </a:solidFill>
                <a:latin typeface="Arial"/>
                <a:cs typeface="Arial"/>
              </a:rPr>
              <a:t>класи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00" b="1" spc="55" dirty="0">
                <a:solidFill>
                  <a:srgbClr val="22457A"/>
                </a:solidFill>
                <a:latin typeface="Arial"/>
                <a:cs typeface="Arial"/>
              </a:rPr>
              <a:t>НУШ</a:t>
            </a:r>
            <a:r>
              <a:rPr sz="1100" b="1" spc="-65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22457A"/>
                </a:solidFill>
                <a:latin typeface="Arial"/>
                <a:cs typeface="Arial"/>
              </a:rPr>
              <a:t>(за</a:t>
            </a:r>
            <a:r>
              <a:rPr sz="1100" b="1" spc="-60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100" b="1" spc="25" dirty="0">
                <a:solidFill>
                  <a:srgbClr val="22457A"/>
                </a:solidFill>
                <a:latin typeface="Arial"/>
                <a:cs typeface="Arial"/>
              </a:rPr>
              <a:t>програмою</a:t>
            </a:r>
            <a:r>
              <a:rPr sz="1100" b="1" spc="-90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100" b="1" spc="55" dirty="0">
                <a:solidFill>
                  <a:srgbClr val="22457A"/>
                </a:solidFill>
                <a:latin typeface="Arial"/>
                <a:cs typeface="Arial"/>
              </a:rPr>
              <a:t>під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25" dirty="0">
                <a:solidFill>
                  <a:srgbClr val="22457A"/>
                </a:solidFill>
                <a:latin typeface="Arial"/>
                <a:cs typeface="Arial"/>
              </a:rPr>
              <a:t>редакцією </a:t>
            </a:r>
            <a:r>
              <a:rPr sz="1100" b="1" spc="-50" dirty="0">
                <a:solidFill>
                  <a:srgbClr val="22457A"/>
                </a:solidFill>
                <a:latin typeface="Arial"/>
                <a:cs typeface="Arial"/>
              </a:rPr>
              <a:t>О.Я.</a:t>
            </a:r>
            <a:r>
              <a:rPr sz="1100" b="1" spc="-200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100" b="1" spc="25" dirty="0">
                <a:solidFill>
                  <a:srgbClr val="22457A"/>
                </a:solidFill>
                <a:latin typeface="Arial"/>
                <a:cs typeface="Arial"/>
              </a:rPr>
              <a:t>Савченко)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3339" y="3733688"/>
            <a:ext cx="2035810" cy="11131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4400" b="1" spc="-500" dirty="0" smtClean="0">
                <a:latin typeface="Arial"/>
                <a:cs typeface="Arial"/>
              </a:rPr>
              <a:t>1</a:t>
            </a:r>
            <a:r>
              <a:rPr sz="4400" b="1" spc="-175" dirty="0" smtClean="0">
                <a:latin typeface="Arial"/>
                <a:cs typeface="Arial"/>
              </a:rPr>
              <a:t> </a:t>
            </a:r>
            <a:r>
              <a:rPr sz="2400" b="1" spc="70" dirty="0" err="1" smtClean="0">
                <a:latin typeface="Arial"/>
                <a:cs typeface="Arial"/>
              </a:rPr>
              <a:t>клас</a:t>
            </a:r>
            <a:endParaRPr sz="2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00" b="1" spc="55" dirty="0" smtClean="0">
                <a:latin typeface="Arial"/>
                <a:cs typeface="Arial"/>
              </a:rPr>
              <a:t>НУШ </a:t>
            </a:r>
            <a:r>
              <a:rPr sz="1100" b="1" spc="5" dirty="0" smtClean="0">
                <a:latin typeface="Arial"/>
                <a:cs typeface="Arial"/>
              </a:rPr>
              <a:t>(</a:t>
            </a:r>
            <a:r>
              <a:rPr sz="1100" b="1" spc="5" dirty="0" err="1" smtClean="0">
                <a:latin typeface="Arial"/>
                <a:cs typeface="Arial"/>
              </a:rPr>
              <a:t>за</a:t>
            </a:r>
            <a:r>
              <a:rPr sz="1100" b="1" spc="5" dirty="0" smtClean="0">
                <a:latin typeface="Arial"/>
                <a:cs typeface="Arial"/>
              </a:rPr>
              <a:t> </a:t>
            </a:r>
            <a:r>
              <a:rPr sz="1100" b="1" spc="25" dirty="0" err="1" smtClean="0">
                <a:latin typeface="Arial"/>
                <a:cs typeface="Arial"/>
              </a:rPr>
              <a:t>прогамою</a:t>
            </a:r>
            <a:r>
              <a:rPr sz="1100" b="1" spc="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uk-UA" sz="1100" b="1" spc="55" dirty="0">
                <a:solidFill>
                  <a:srgbClr val="22457A"/>
                </a:solidFill>
                <a:latin typeface="Arial"/>
                <a:cs typeface="Arial"/>
              </a:rPr>
              <a:t>під</a:t>
            </a:r>
            <a:endParaRPr lang="uk-UA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uk-UA" sz="1100" b="1" spc="25" dirty="0">
                <a:solidFill>
                  <a:srgbClr val="22457A"/>
                </a:solidFill>
                <a:latin typeface="Arial"/>
                <a:cs typeface="Arial"/>
              </a:rPr>
              <a:t>редакцією </a:t>
            </a:r>
            <a:r>
              <a:rPr lang="uk-UA" sz="1100" b="1" spc="-50" dirty="0">
                <a:solidFill>
                  <a:srgbClr val="22457A"/>
                </a:solidFill>
                <a:latin typeface="Arial"/>
                <a:cs typeface="Arial"/>
              </a:rPr>
              <a:t>О.Я.</a:t>
            </a:r>
            <a:r>
              <a:rPr lang="uk-UA" sz="1100" b="1" spc="-200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lang="uk-UA" sz="1100" b="1" spc="25" dirty="0" smtClean="0">
                <a:solidFill>
                  <a:srgbClr val="22457A"/>
                </a:solidFill>
                <a:latin typeface="Arial"/>
                <a:cs typeface="Arial"/>
              </a:rPr>
              <a:t>Савченко)</a:t>
            </a:r>
            <a:endParaRPr sz="11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88096" y="3948176"/>
            <a:ext cx="1679703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4400" b="1" spc="-55" dirty="0" smtClean="0">
                <a:solidFill>
                  <a:srgbClr val="22457A"/>
                </a:solidFill>
                <a:latin typeface="Arial"/>
                <a:cs typeface="Arial"/>
              </a:rPr>
              <a:t>202</a:t>
            </a:r>
            <a:r>
              <a:rPr sz="4400" b="1" spc="-235" dirty="0" smtClean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2400" b="1" spc="150" dirty="0">
                <a:solidFill>
                  <a:srgbClr val="22457A"/>
                </a:solidFill>
                <a:latin typeface="Arial"/>
                <a:cs typeface="Arial"/>
              </a:rPr>
              <a:t>учні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600" y="218059"/>
            <a:ext cx="6400800" cy="3783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РОЗВИТОК </a:t>
            </a:r>
            <a:r>
              <a:rPr sz="1800" b="1" spc="55" dirty="0">
                <a:latin typeface="Arial"/>
                <a:cs typeface="Arial"/>
              </a:rPr>
              <a:t>ЗАКЛАДУ </a:t>
            </a:r>
            <a:r>
              <a:rPr sz="1800" b="1" spc="-110" dirty="0">
                <a:latin typeface="Arial"/>
                <a:cs typeface="Arial"/>
              </a:rPr>
              <a:t>В </a:t>
            </a:r>
            <a:r>
              <a:rPr sz="1800" b="1" spc="15" dirty="0">
                <a:latin typeface="Arial"/>
                <a:cs typeface="Arial"/>
              </a:rPr>
              <a:t>УМОВАХ</a:t>
            </a:r>
            <a:r>
              <a:rPr sz="1800" b="1" spc="-2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СТАНОВЛЕННЯ </a:t>
            </a:r>
            <a:r>
              <a:rPr lang="uk-UA" sz="1800" b="1" spc="-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НОВОЇ </a:t>
            </a:r>
            <a:r>
              <a:rPr sz="1800" b="1" spc="40" dirty="0">
                <a:latin typeface="Arial"/>
                <a:cs typeface="Arial"/>
              </a:rPr>
              <a:t>УКРАЇНСЬКОЇ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55" dirty="0" smtClean="0">
                <a:latin typeface="Arial"/>
                <a:cs typeface="Arial"/>
              </a:rPr>
              <a:t>ШКОЛ</a:t>
            </a:r>
            <a:endParaRPr lang="uk-UA" sz="1400" b="0" spc="185" dirty="0" smtClean="0">
              <a:latin typeface="Roboto Condensed"/>
              <a:cs typeface="Roboto Condensed"/>
            </a:endParaRPr>
          </a:p>
          <a:p>
            <a:pPr marL="12700">
              <a:lnSpc>
                <a:spcPct val="150000"/>
              </a:lnSpc>
              <a:spcBef>
                <a:spcPts val="1200"/>
              </a:spcBef>
            </a:pPr>
            <a:r>
              <a:rPr b="0" spc="195" dirty="0" err="1" smtClean="0">
                <a:latin typeface="Roboto Condensed"/>
                <a:cs typeface="Roboto Condensed"/>
              </a:rPr>
              <a:t>Дидактика</a:t>
            </a:r>
            <a:r>
              <a:rPr b="0" spc="195" dirty="0" smtClean="0">
                <a:latin typeface="Roboto Condensed"/>
                <a:cs typeface="Roboto Condensed"/>
              </a:rPr>
              <a:t> </a:t>
            </a:r>
            <a:r>
              <a:rPr b="0" spc="165" dirty="0">
                <a:latin typeface="Roboto Condensed"/>
                <a:cs typeface="Roboto Condensed"/>
              </a:rPr>
              <a:t>– </a:t>
            </a:r>
            <a:r>
              <a:rPr lang="uk-UA" spc="-180" dirty="0" smtClean="0">
                <a:latin typeface="Arial Black" panose="020B0A04020102020204" pitchFamily="34" charset="0"/>
                <a:cs typeface="Arial Black"/>
              </a:rPr>
              <a:t>38 940 грн</a:t>
            </a:r>
            <a:endParaRPr lang="uk-UA" spc="204" dirty="0" smtClean="0">
              <a:latin typeface="Arial Black" panose="020B0A04020102020204" pitchFamily="34" charset="0"/>
              <a:cs typeface="Roboto Condensed"/>
            </a:endParaRPr>
          </a:p>
          <a:p>
            <a:pPr marL="12700">
              <a:lnSpc>
                <a:spcPct val="150000"/>
              </a:lnSpc>
              <a:spcBef>
                <a:spcPts val="1200"/>
              </a:spcBef>
            </a:pPr>
            <a:r>
              <a:rPr lang="uk-UA" spc="204" dirty="0" smtClean="0">
                <a:latin typeface="Roboto Condensed"/>
                <a:cs typeface="Roboto Condensed"/>
              </a:rPr>
              <a:t>Розвиваючі ігри – </a:t>
            </a:r>
            <a:r>
              <a:rPr lang="uk-UA" b="1" spc="204" dirty="0" smtClean="0">
                <a:latin typeface="Arial Black" panose="020B0A04020102020204" pitchFamily="34" charset="0"/>
                <a:cs typeface="Roboto Condensed"/>
              </a:rPr>
              <a:t>6148 грн</a:t>
            </a:r>
            <a:endParaRPr b="1" dirty="0">
              <a:latin typeface="Arial Black" panose="020B0A04020102020204" pitchFamily="34" charset="0"/>
              <a:cs typeface="Roboto Condensed"/>
            </a:endParaRPr>
          </a:p>
          <a:p>
            <a:pPr marL="12700" marR="1852295">
              <a:lnSpc>
                <a:spcPct val="150000"/>
              </a:lnSpc>
            </a:pPr>
            <a:r>
              <a:rPr b="0" spc="140" dirty="0" err="1" smtClean="0">
                <a:latin typeface="Roboto Condensed"/>
                <a:cs typeface="Roboto Condensed"/>
              </a:rPr>
              <a:t>Телевізори</a:t>
            </a:r>
            <a:r>
              <a:rPr b="0" spc="140" dirty="0">
                <a:latin typeface="Roboto Condensed"/>
                <a:cs typeface="Roboto Condensed"/>
              </a:rPr>
              <a:t>,</a:t>
            </a:r>
            <a:r>
              <a:rPr b="0" spc="-15" dirty="0">
                <a:latin typeface="Roboto Condensed"/>
                <a:cs typeface="Roboto Condensed"/>
              </a:rPr>
              <a:t> </a:t>
            </a:r>
            <a:r>
              <a:rPr b="0" spc="175" dirty="0" err="1" smtClean="0">
                <a:latin typeface="Roboto Condensed"/>
                <a:cs typeface="Roboto Condensed"/>
              </a:rPr>
              <a:t>ноутбуки</a:t>
            </a:r>
            <a:r>
              <a:rPr lang="uk-UA" b="0" spc="175" dirty="0" smtClean="0">
                <a:latin typeface="Roboto Condensed"/>
                <a:cs typeface="Roboto Condensed"/>
              </a:rPr>
              <a:t> – </a:t>
            </a:r>
            <a:r>
              <a:rPr lang="uk-UA" b="1" spc="175" dirty="0" smtClean="0">
                <a:latin typeface="Arial Black" panose="020B0A04020102020204" pitchFamily="34" charset="0"/>
                <a:cs typeface="Roboto Condensed"/>
              </a:rPr>
              <a:t>18 800 грн</a:t>
            </a:r>
            <a:r>
              <a:rPr b="0" spc="25" dirty="0" smtClean="0">
                <a:latin typeface="Arial Black" panose="020B0A04020102020204" pitchFamily="34" charset="0"/>
                <a:cs typeface="Roboto Condensed"/>
              </a:rPr>
              <a:t> </a:t>
            </a:r>
            <a:endParaRPr lang="uk-UA" b="0" spc="25" dirty="0" smtClean="0">
              <a:latin typeface="Arial Black" panose="020B0A04020102020204" pitchFamily="34" charset="0"/>
              <a:cs typeface="Roboto Condensed"/>
            </a:endParaRPr>
          </a:p>
          <a:p>
            <a:pPr marL="12700" marR="1852295">
              <a:lnSpc>
                <a:spcPct val="150000"/>
              </a:lnSpc>
            </a:pPr>
            <a:r>
              <a:rPr lang="uk-UA" spc="204" dirty="0" err="1" smtClean="0">
                <a:latin typeface="Roboto Condensed"/>
                <a:cs typeface="Roboto Condensed"/>
              </a:rPr>
              <a:t>Ламінатор</a:t>
            </a:r>
            <a:r>
              <a:rPr lang="uk-UA" spc="204" dirty="0" smtClean="0">
                <a:latin typeface="Roboto Condensed"/>
                <a:cs typeface="Roboto Condensed"/>
              </a:rPr>
              <a:t> – </a:t>
            </a:r>
            <a:r>
              <a:rPr lang="uk-UA" b="1" spc="204" dirty="0" smtClean="0">
                <a:latin typeface="Arial Black" panose="020B0A04020102020204" pitchFamily="34" charset="0"/>
                <a:cs typeface="Roboto Condensed"/>
              </a:rPr>
              <a:t>8790 грн </a:t>
            </a:r>
          </a:p>
          <a:p>
            <a:pPr marL="12700" marR="1852295">
              <a:lnSpc>
                <a:spcPct val="150000"/>
              </a:lnSpc>
            </a:pPr>
            <a:r>
              <a:rPr lang="uk-UA" spc="204" dirty="0" err="1" smtClean="0">
                <a:latin typeface="Roboto Condensed"/>
                <a:cs typeface="Roboto Condensed"/>
              </a:rPr>
              <a:t>Проєктор</a:t>
            </a:r>
            <a:r>
              <a:rPr lang="uk-UA" spc="204" dirty="0" smtClean="0">
                <a:latin typeface="Roboto Condensed"/>
                <a:cs typeface="Roboto Condensed"/>
              </a:rPr>
              <a:t> – </a:t>
            </a:r>
            <a:r>
              <a:rPr lang="uk-UA" b="1" spc="204" dirty="0" smtClean="0">
                <a:latin typeface="Arial Black" panose="020B0A04020102020204" pitchFamily="34" charset="0"/>
                <a:cs typeface="Roboto Condensed"/>
              </a:rPr>
              <a:t>9456грн</a:t>
            </a:r>
            <a:r>
              <a:rPr lang="uk-UA" b="1" spc="204" dirty="0" smtClean="0">
                <a:latin typeface="Roboto Condensed"/>
                <a:cs typeface="Roboto Condensed"/>
              </a:rPr>
              <a:t> </a:t>
            </a:r>
          </a:p>
          <a:p>
            <a:pPr marL="12700" marR="1852295">
              <a:lnSpc>
                <a:spcPct val="150000"/>
              </a:lnSpc>
            </a:pPr>
            <a:r>
              <a:rPr b="0" spc="140" dirty="0" err="1" smtClean="0">
                <a:latin typeface="Roboto Condensed"/>
                <a:cs typeface="Roboto Condensed"/>
              </a:rPr>
              <a:t>Меблі</a:t>
            </a:r>
            <a:r>
              <a:rPr lang="uk-UA" b="0" spc="140" dirty="0" smtClean="0">
                <a:latin typeface="Roboto Condensed"/>
                <a:cs typeface="Roboto Condensed"/>
              </a:rPr>
              <a:t>:</a:t>
            </a:r>
            <a:r>
              <a:rPr b="0" spc="30" dirty="0" smtClean="0">
                <a:latin typeface="Roboto Condensed"/>
                <a:cs typeface="Roboto Condensed"/>
              </a:rPr>
              <a:t> </a:t>
            </a:r>
            <a:r>
              <a:rPr b="0" spc="204" dirty="0" err="1" smtClean="0">
                <a:latin typeface="Roboto Condensed"/>
                <a:cs typeface="Roboto Condensed"/>
              </a:rPr>
              <a:t>парти</a:t>
            </a:r>
            <a:r>
              <a:rPr lang="uk-UA" b="0" spc="204" dirty="0" smtClean="0">
                <a:latin typeface="Roboto Condensed"/>
                <a:cs typeface="Roboto Condensed"/>
              </a:rPr>
              <a:t>(25 </a:t>
            </a:r>
            <a:r>
              <a:rPr lang="uk-UA" b="0" spc="204" dirty="0" err="1" smtClean="0">
                <a:latin typeface="Roboto Condensed"/>
                <a:cs typeface="Roboto Condensed"/>
              </a:rPr>
              <a:t>комп</a:t>
            </a:r>
            <a:r>
              <a:rPr lang="uk-UA" b="0" spc="204" dirty="0" smtClean="0">
                <a:latin typeface="Roboto Condensed"/>
                <a:cs typeface="Roboto Condensed"/>
              </a:rPr>
              <a:t>.)</a:t>
            </a:r>
            <a:r>
              <a:rPr b="0" spc="30" dirty="0" smtClean="0">
                <a:latin typeface="Roboto Condensed"/>
                <a:cs typeface="Roboto Condensed"/>
              </a:rPr>
              <a:t> </a:t>
            </a:r>
            <a:r>
              <a:rPr b="0" spc="165" dirty="0">
                <a:latin typeface="Roboto Condensed"/>
                <a:cs typeface="Roboto Condensed"/>
              </a:rPr>
              <a:t>–</a:t>
            </a:r>
            <a:r>
              <a:rPr b="0" spc="30" dirty="0">
                <a:latin typeface="Roboto Condensed"/>
                <a:cs typeface="Roboto Condensed"/>
              </a:rPr>
              <a:t> </a:t>
            </a:r>
            <a:r>
              <a:rPr lang="uk-UA" spc="-155" dirty="0" smtClean="0">
                <a:latin typeface="Arial Black" panose="020B0A04020102020204" pitchFamily="34" charset="0"/>
                <a:cs typeface="Arial Black"/>
              </a:rPr>
              <a:t>51 216 </a:t>
            </a:r>
            <a:r>
              <a:rPr b="0" spc="204" dirty="0" err="1" smtClean="0">
                <a:latin typeface="Arial Black" panose="020B0A04020102020204" pitchFamily="34" charset="0"/>
                <a:cs typeface="Roboto Condensed"/>
              </a:rPr>
              <a:t>грн</a:t>
            </a:r>
            <a:endParaRPr lang="uk-UA" b="0" spc="204" dirty="0" smtClean="0">
              <a:latin typeface="Arial Black" panose="020B0A04020102020204" pitchFamily="34" charset="0"/>
              <a:cs typeface="Roboto Condensed"/>
            </a:endParaRPr>
          </a:p>
          <a:p>
            <a:pPr marL="12700" marR="1852295">
              <a:lnSpc>
                <a:spcPct val="150000"/>
              </a:lnSpc>
            </a:pPr>
            <a:r>
              <a:rPr lang="uk-UA" spc="204" dirty="0" smtClean="0">
                <a:latin typeface="Roboto Condensed"/>
                <a:cs typeface="Roboto Condensed"/>
              </a:rPr>
              <a:t>Шафи – </a:t>
            </a:r>
            <a:r>
              <a:rPr lang="uk-UA" b="1" spc="204" dirty="0" smtClean="0">
                <a:latin typeface="Arial Black" panose="020B0A04020102020204" pitchFamily="34" charset="0"/>
                <a:cs typeface="Roboto Condensed"/>
              </a:rPr>
              <a:t>35000 грн</a:t>
            </a:r>
            <a:endParaRPr b="1" dirty="0">
              <a:latin typeface="Arial Black" panose="020B0A04020102020204" pitchFamily="34" charset="0"/>
              <a:cs typeface="Roboto Condensed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r="3357"/>
          <a:stretch/>
        </p:blipFill>
        <p:spPr>
          <a:xfrm>
            <a:off x="5132159" y="653386"/>
            <a:ext cx="3748424" cy="2908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2303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600" dirty="0" smtClean="0">
                <a:latin typeface="+mn-lt"/>
              </a:rPr>
              <a:t>Завдяки плідній роботі гуртків наша школа має достатньо високі показники у різноманітних міських конкурсах та змаганнях.</a:t>
            </a:r>
            <a:endParaRPr lang="uk-UA" sz="1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51435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/>
              <a:t>Художньо – естетичний напрямок:  вокал, </a:t>
            </a:r>
            <a:r>
              <a:rPr lang="uk-UA" sz="1200" b="1" dirty="0" err="1" smtClean="0"/>
              <a:t>декоративно</a:t>
            </a:r>
            <a:r>
              <a:rPr lang="uk-UA" sz="1200" b="1" dirty="0" smtClean="0"/>
              <a:t> – ужиткове мистецтво, екологічне виховання  2019-2020н/р</a:t>
            </a:r>
            <a:endParaRPr lang="uk-UA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1897745"/>
              </p:ext>
            </p:extLst>
          </p:nvPr>
        </p:nvGraphicFramePr>
        <p:xfrm>
          <a:off x="838199" y="971551"/>
          <a:ext cx="8001000" cy="4023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9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8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11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Міські: конкурси, змагання, фестивалі, концерти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Місце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Керівник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День рятівника,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День вчителя,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Участь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Шевченко В.П</a:t>
                      </a:r>
                      <a:r>
                        <a:rPr lang="uk-UA" sz="1100" dirty="0" smtClean="0">
                          <a:effectLst/>
                        </a:rPr>
                        <a:t>., Шевченко </a:t>
                      </a:r>
                      <a:r>
                        <a:rPr lang="uk-UA" sz="1100" dirty="0">
                          <a:effectLst/>
                        </a:rPr>
                        <a:t>М.В.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Чербаджі</a:t>
                      </a:r>
                      <a:r>
                        <a:rPr lang="uk-UA" sz="1100" dirty="0">
                          <a:effectLst/>
                        </a:rPr>
                        <a:t> Л.І.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«Пісенний дивосвіт»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Гран-при, І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Шевченко В.П.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Міський конкурс мал.«Енергозбереження»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ІІ     ІІІ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Максименко.Н.І</a:t>
                      </a:r>
                      <a:r>
                        <a:rPr lang="uk-UA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Міські змагання по запуску повітряних зміїв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Суржик Г.Я.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Міський захід до Дня Чорного моря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ІІ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Звягінцева Н.С.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Міський огляд «Екологічний ярмарок»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ІІ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Шевченко М.В.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100" dirty="0" err="1">
                          <a:effectLst/>
                        </a:rPr>
                        <a:t>Чербаджі</a:t>
                      </a:r>
                      <a:r>
                        <a:rPr lang="uk-UA" sz="1100" dirty="0">
                          <a:effectLst/>
                        </a:rPr>
                        <a:t> Л.І.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Міський конкурс «Таємниці ялинкових прикрас»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ІІ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100" dirty="0" err="1">
                          <a:effectLst/>
                        </a:rPr>
                        <a:t>Чербаджі</a:t>
                      </a:r>
                      <a:r>
                        <a:rPr lang="uk-UA" sz="1100" dirty="0">
                          <a:effectLst/>
                        </a:rPr>
                        <a:t> Л.І</a:t>
                      </a:r>
                      <a:r>
                        <a:rPr lang="uk-UA" sz="1100" dirty="0" smtClean="0">
                          <a:effectLst/>
                        </a:rPr>
                        <a:t>.,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uk-UA" sz="1100" dirty="0" err="1" smtClean="0">
                          <a:effectLst/>
                        </a:rPr>
                        <a:t>Бодолан</a:t>
                      </a:r>
                      <a:r>
                        <a:rPr lang="uk-UA" sz="1100" dirty="0" smtClean="0">
                          <a:effectLst/>
                        </a:rPr>
                        <a:t> </a:t>
                      </a:r>
                      <a:r>
                        <a:rPr lang="uk-UA" sz="1100" dirty="0">
                          <a:effectLst/>
                        </a:rPr>
                        <a:t>Анастасія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Міський захід «Водно-болотні угіддя»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ІІІ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Звягінцева Н.С.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4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Виставка декоративного, технічного, образотворчого  мистецтва- Фестиваль – конкурс «Чисті роси»(місто та область)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</a:rPr>
                        <a:t>дистанційно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Максименко Н.І.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Чернова О.А.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5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Шкільна виставка «Великодні дзвони»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kern="1200">
                          <a:effectLst/>
                        </a:rPr>
                        <a:t>дистанційно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Шевченко М.В.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Максименко Н.І</a:t>
                      </a:r>
                      <a:r>
                        <a:rPr lang="uk-UA" sz="1100" dirty="0" smtClean="0">
                          <a:effectLst/>
                        </a:rPr>
                        <a:t>., Чернова </a:t>
                      </a:r>
                      <a:r>
                        <a:rPr lang="uk-UA" sz="1100" dirty="0">
                          <a:effectLst/>
                        </a:rPr>
                        <a:t>О.А.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9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Міська виставка технічної творчості</a:t>
                      </a:r>
                      <a:endParaRPr lang="ru-RU" sz="11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uk-UA" sz="1100" kern="1200" dirty="0">
                          <a:effectLst/>
                        </a:rPr>
                        <a:t>дистанційно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100" kern="1200" dirty="0">
                          <a:effectLst/>
                        </a:rPr>
                        <a:t>І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Чернова О.А.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Суржик Г.Я.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9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Концерт до 9 травня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effectLst/>
                        </a:rPr>
                        <a:t>дистанційно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Шевченко В.П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25194" marR="2519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77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09550"/>
            <a:ext cx="6934200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ea typeface="Calibri"/>
                <a:cs typeface="Arial"/>
              </a:rPr>
              <a:t>Спортивно – масова робота  </a:t>
            </a:r>
            <a:r>
              <a:rPr lang="uk-UA" sz="1600" b="1" dirty="0" smtClean="0">
                <a:ea typeface="Calibri"/>
                <a:cs typeface="Arial"/>
              </a:rPr>
              <a:t>      </a:t>
            </a:r>
            <a:r>
              <a:rPr lang="uk-UA" sz="1600" b="1" dirty="0">
                <a:ea typeface="Calibri"/>
                <a:cs typeface="Arial"/>
              </a:rPr>
              <a:t>2019-2020н/р</a:t>
            </a:r>
            <a:endParaRPr lang="ru-RU" sz="1600" dirty="0">
              <a:ea typeface="Calibri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38198" y="819151"/>
          <a:ext cx="7848601" cy="3528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4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1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Міські, обласні змагання 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Місце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Керівник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</a:rPr>
                        <a:t>  «Шкіряний м’яч»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</a:rPr>
                        <a:t>І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Гаврилуца</a:t>
                      </a:r>
                      <a:r>
                        <a:rPr lang="uk-UA" sz="1400" dirty="0">
                          <a:effectLst/>
                        </a:rPr>
                        <a:t> М.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</a:rPr>
                        <a:t>Футбол першість шкіл      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</a:rPr>
                        <a:t>І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Гаврилуца</a:t>
                      </a:r>
                      <a:r>
                        <a:rPr lang="uk-UA" sz="1400" dirty="0">
                          <a:effectLst/>
                        </a:rPr>
                        <a:t> М.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 Міські змагання з настільного тенісу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ІІІ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Менжинська</a:t>
                      </a:r>
                      <a:r>
                        <a:rPr lang="uk-UA" sz="1400" dirty="0">
                          <a:effectLst/>
                        </a:rPr>
                        <a:t> Г.Г.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5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 Міські</a:t>
                      </a:r>
                      <a:r>
                        <a:rPr lang="uk-UA" sz="1400" kern="1200">
                          <a:effectLst/>
                        </a:rPr>
                        <a:t> змагання з шахів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ІІ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Менжинська</a:t>
                      </a:r>
                      <a:r>
                        <a:rPr lang="uk-UA" sz="1400" dirty="0">
                          <a:effectLst/>
                        </a:rPr>
                        <a:t> Г.Г.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Міські</a:t>
                      </a:r>
                      <a:r>
                        <a:rPr lang="uk-UA" sz="1400" kern="1200">
                          <a:effectLst/>
                        </a:rPr>
                        <a:t> змагання з шашок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ІІІ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1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</a:rPr>
                        <a:t>Міська спартакіада з волейболу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</a:rPr>
                        <a:t>Дівчата-ІІІ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</a:rPr>
                        <a:t>Хлопці -ІІ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Міненко</a:t>
                      </a:r>
                      <a:r>
                        <a:rPr lang="uk-UA" sz="1400" dirty="0">
                          <a:effectLst/>
                        </a:rPr>
                        <a:t> С.А.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1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 Баскетбол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</a:rPr>
                        <a:t>Дівчата-ІІ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kern="1200">
                          <a:effectLst/>
                        </a:rPr>
                        <a:t>Хлопці -</a:t>
                      </a:r>
                      <a:r>
                        <a:rPr lang="en-US" sz="1400" kern="1200">
                          <a:effectLst/>
                        </a:rPr>
                        <a:t>V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Менжинська</a:t>
                      </a:r>
                      <a:r>
                        <a:rPr lang="uk-UA" sz="1400" dirty="0">
                          <a:effectLst/>
                        </a:rPr>
                        <a:t> Г.Г.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Фірсова Ю.А.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1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«Козацький гарт»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</a:rPr>
                        <a:t>І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 </a:t>
                      </a:r>
                      <a:endParaRPr lang="ru-RU" sz="140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Менжинська</a:t>
                      </a:r>
                      <a:r>
                        <a:rPr lang="uk-UA" sz="1400" dirty="0">
                          <a:effectLst/>
                        </a:rPr>
                        <a:t> Г.Г.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Фірсова Ю.А.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Міненко</a:t>
                      </a:r>
                      <a:r>
                        <a:rPr lang="uk-UA" sz="1400" dirty="0">
                          <a:effectLst/>
                        </a:rPr>
                        <a:t> С.А.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7467" marR="4746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75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62400" y="60594"/>
            <a:ext cx="180850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Акції</a:t>
            </a:r>
            <a:r>
              <a:rPr kumimoji="0" lang="uk-UA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charset="-128"/>
                <a:cs typeface="Times New Roman" pitchFamily="18" charset="0"/>
              </a:rPr>
              <a:t>    </a:t>
            </a:r>
            <a:r>
              <a:rPr kumimoji="0" lang="uk-UA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2019-2020н.р.</a:t>
            </a:r>
            <a:endParaRPr kumimoji="0" lang="uk-UA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2967296"/>
              </p:ext>
            </p:extLst>
          </p:nvPr>
        </p:nvGraphicFramePr>
        <p:xfrm>
          <a:off x="997225" y="666751"/>
          <a:ext cx="7696201" cy="432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9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5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" dirty="0">
                          <a:effectLst/>
                        </a:rPr>
                        <a:t>Місяць</a:t>
                      </a:r>
                      <a:endParaRPr lang="ru-RU" sz="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">
                          <a:effectLst/>
                        </a:rPr>
                        <a:t>Назва  </a:t>
                      </a:r>
                      <a:endParaRPr lang="ru-RU" sz="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">
                          <a:effectLst/>
                        </a:rPr>
                        <a:t>ПІ та   Зміст</a:t>
                      </a:r>
                      <a:endParaRPr lang="ru-RU" sz="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">
                          <a:effectLst/>
                        </a:rPr>
                        <a:t>Допомога  </a:t>
                      </a:r>
                      <a:endParaRPr lang="ru-RU" sz="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2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Вересень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Акція «Діти – Дітям» та «Вчителі – дітям»(вересень – грудень)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Допомога </a:t>
                      </a:r>
                      <a:r>
                        <a:rPr lang="uk-UA" sz="900" dirty="0" err="1">
                          <a:effectLst/>
                        </a:rPr>
                        <a:t>малозабеспеченим</a:t>
                      </a:r>
                      <a:r>
                        <a:rPr lang="uk-UA" sz="900" dirty="0">
                          <a:effectLst/>
                        </a:rPr>
                        <a:t> та фонду «Відродження»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effectLst/>
                        </a:rPr>
                        <a:t>Діти соціально незахищених категорій школи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Речі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Привітання з Днем Вчителя ветеранів праці і війни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Самоврядування школи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27 подарункових наборів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Жовтень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Привітання з Днем Захисника України  </a:t>
                      </a:r>
                      <a:r>
                        <a:rPr lang="uk-UA" sz="900" dirty="0" err="1">
                          <a:effectLst/>
                        </a:rPr>
                        <a:t>Кулік</a:t>
                      </a:r>
                      <a:r>
                        <a:rPr lang="uk-UA" sz="900" dirty="0">
                          <a:effectLst/>
                        </a:rPr>
                        <a:t> О.П.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Самоврядування школи(молодша ланка)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подарунковий набір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74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 </a:t>
                      </a:r>
                      <a:r>
                        <a:rPr lang="uk-UA" sz="900" dirty="0" smtClean="0">
                          <a:effectLst/>
                        </a:rPr>
                        <a:t>Листопад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   Солодощі  до Дня інваліда в МЦДТ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Діти – інваліди школи та міста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 45 солодких призів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effectLst/>
                        </a:rPr>
                        <a:t>Благодійний ярмарок  до </a:t>
                      </a:r>
                      <a:r>
                        <a:rPr lang="uk-UA" sz="900" dirty="0">
                          <a:effectLst/>
                        </a:rPr>
                        <a:t>Дня інваліда</a:t>
                      </a:r>
                      <a:r>
                        <a:rPr lang="uk-UA" sz="900" u="none" dirty="0">
                          <a:effectLst/>
                        </a:rPr>
                        <a:t> «Щедра </a:t>
                      </a:r>
                      <a:r>
                        <a:rPr lang="uk-UA" sz="900" u="none" dirty="0" smtClean="0">
                          <a:effectLst/>
                        </a:rPr>
                        <a:t>Покрова</a:t>
                      </a:r>
                      <a:r>
                        <a:rPr lang="uk-UA" sz="900" u="none" dirty="0">
                          <a:effectLst/>
                        </a:rPr>
                        <a:t>».</a:t>
                      </a:r>
                      <a:endParaRPr lang="ru-RU" sz="9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Поздоровлення зі святом Миколая дітей інвалідів, та тих хто потрапив в скрутні умови.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>
                          <a:effectLst/>
                        </a:rPr>
                        <a:t> </a:t>
                      </a:r>
                      <a:r>
                        <a:rPr kumimoji="0" lang="uk-UA" sz="9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Діти – інваліди школи та міста</a:t>
                      </a:r>
                      <a:endParaRPr kumimoji="0" lang="ru-RU" sz="90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effectLst/>
                        </a:rPr>
                        <a:t>15000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Акція</a:t>
                      </a:r>
                      <a:r>
                        <a:rPr lang="ru-RU" sz="900" dirty="0">
                          <a:effectLst/>
                        </a:rPr>
                        <a:t> «</a:t>
                      </a:r>
                      <a:r>
                        <a:rPr lang="ru-RU" sz="900" dirty="0" err="1">
                          <a:effectLst/>
                        </a:rPr>
                        <a:t>Подарунок</a:t>
                      </a:r>
                      <a:r>
                        <a:rPr lang="ru-RU" sz="900" dirty="0">
                          <a:effectLst/>
                        </a:rPr>
                        <a:t> солдату» до Дня </a:t>
                      </a:r>
                      <a:r>
                        <a:rPr lang="ru-RU" sz="900" dirty="0" err="1">
                          <a:effectLst/>
                        </a:rPr>
                        <a:t>Захисника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України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Привітання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військових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понтонно</a:t>
                      </a:r>
                      <a:r>
                        <a:rPr lang="ru-RU" sz="900" dirty="0">
                          <a:effectLst/>
                        </a:rPr>
                        <a:t> – мостового полку 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60 подарунків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Грудень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 Привітання з Днем народження </a:t>
                      </a:r>
                      <a:r>
                        <a:rPr lang="uk-UA" sz="900" dirty="0" err="1">
                          <a:effectLst/>
                        </a:rPr>
                        <a:t>Раскіної</a:t>
                      </a:r>
                      <a:r>
                        <a:rPr lang="uk-UA" sz="900" dirty="0">
                          <a:effectLst/>
                        </a:rPr>
                        <a:t> Л.О., ветерана війни і праці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1200">
                          <a:effectLst/>
                        </a:rPr>
                        <a:t> </a:t>
                      </a:r>
                      <a:r>
                        <a:rPr lang="uk-UA" sz="900">
                          <a:effectLst/>
                        </a:rPr>
                        <a:t>Самоврядування школи(молодша ланка)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подарунковий набір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Січень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Подарунки до Старого Нового року до Дня інваліда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kern="1200">
                          <a:effectLst/>
                        </a:rPr>
                        <a:t>Вокальний колектив«Черемшина»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подарунковий набір-  16 учнів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83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Лютий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Акція «Годівничка» та «Зимуючі птахи»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7-А,6-В,6-Б,2-Б,4-В,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3-А,2-А,2-В,3-В,1-В,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3-Б,4-Б,1-Б,2-Г,5-А,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8-А,4-А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годівнички, корм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Привітання ветерана-афганця, чорнобильця Гончарук М.О.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Самоврядування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подарунковий набір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1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Березень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Привітання ветерана праці та Другої Світової війни з днем Народження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Кулік О.П..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подарунковий набір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2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Привітання вчителів ветеранів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Самоврядування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подарунковий набір  -15 шт.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055" marR="1405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600" y="40379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600" b="1" dirty="0">
                <a:ea typeface="MS Mincho"/>
                <a:cs typeface="Arial"/>
              </a:rPr>
              <a:t>Протягом року педагогічний колектив, учні школи та їхні батьки </a:t>
            </a:r>
            <a:r>
              <a:rPr lang="uk-UA" sz="1600" b="1" dirty="0" smtClean="0">
                <a:ea typeface="MS Mincho"/>
                <a:cs typeface="Arial"/>
              </a:rPr>
              <a:t>брали </a:t>
            </a:r>
            <a:r>
              <a:rPr lang="uk-UA" sz="1600" b="1" dirty="0">
                <a:ea typeface="MS Mincho"/>
                <a:cs typeface="Arial"/>
              </a:rPr>
              <a:t>участь в   акціях:</a:t>
            </a:r>
            <a:endParaRPr lang="ru-RU" sz="16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0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7175" y="1520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71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405" y="312569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Святкова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лінійка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присвячена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"Дню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знань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"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3996" y="38003"/>
            <a:ext cx="301646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70C0"/>
                </a:solidFill>
                <a:ea typeface="Calibri"/>
                <a:cs typeface="Times New Roman"/>
              </a:rPr>
              <a:t>Наші традиційні заходи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4958" y="347648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«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Олімпійський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тиждень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»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55425"/>
            <a:ext cx="1752600" cy="131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scontent.fiev20-1.fna.fbcdn.net/v/t1.0-9/69648086_886461598374699_6580710004297302016_n.jpg?_nc_cat=103&amp;_nc_sid=b9115d&amp;_nc_ohc=07LhfD4ncxsAX-1WswB&amp;_nc_ht=scontent.fiev20-1.fna&amp;oh=64401415143c4c4efd67f12dd2df3387&amp;oe=5F0F43B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333" y="835789"/>
            <a:ext cx="848667" cy="1144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84035" y="332350"/>
            <a:ext cx="2299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Місячник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безпечного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руху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"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Увага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!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Діти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на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дорозі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". 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696" y="836788"/>
            <a:ext cx="849816" cy="1133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531" y="790907"/>
            <a:ext cx="1723178" cy="1278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7254" y="1955552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«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Благодійний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ярмарок»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55" y="2222569"/>
            <a:ext cx="1600200" cy="120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28765" y="1935002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Міжнародний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день людей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похилого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віку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4958" y="2405369"/>
            <a:ext cx="1659255" cy="1244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79974" y="293551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Тиждень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протипожежної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безпеки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4035" y="1947324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Тиждень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патріотичного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виховання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794" y="2488600"/>
            <a:ext cx="1412704" cy="1059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681" y="2470544"/>
            <a:ext cx="1436778" cy="1077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612178" y="2053007"/>
            <a:ext cx="1488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Естетично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-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виховні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лінійки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1196" y="2539924"/>
            <a:ext cx="1479848" cy="1109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87997" y="3422719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kern="0" dirty="0" err="1">
                <a:solidFill>
                  <a:srgbClr val="0070C0"/>
                </a:solidFill>
              </a:rPr>
              <a:t>Тиждень</a:t>
            </a:r>
            <a:r>
              <a:rPr lang="ru-RU" sz="1400" kern="0" dirty="0">
                <a:solidFill>
                  <a:srgbClr val="0070C0"/>
                </a:solidFill>
              </a:rPr>
              <a:t> </a:t>
            </a:r>
            <a:r>
              <a:rPr lang="ru-RU" sz="1400" kern="0" dirty="0" err="1">
                <a:solidFill>
                  <a:srgbClr val="0070C0"/>
                </a:solidFill>
              </a:rPr>
              <a:t>української</a:t>
            </a:r>
            <a:r>
              <a:rPr lang="ru-RU" sz="1400" kern="0" dirty="0">
                <a:solidFill>
                  <a:srgbClr val="0070C0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400" kern="0" dirty="0" err="1">
                <a:solidFill>
                  <a:srgbClr val="0070C0"/>
                </a:solidFill>
              </a:rPr>
              <a:t>писемності</a:t>
            </a:r>
            <a:r>
              <a:rPr lang="ru-RU" sz="1400" kern="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859" y="3945939"/>
            <a:ext cx="1527792" cy="1145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477930" y="3554979"/>
            <a:ext cx="2210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Свято «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Здрастуй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, 5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клас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!»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5992" y="3896567"/>
            <a:ext cx="1581473" cy="1186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790965" y="3619568"/>
            <a:ext cx="2016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«16 ДНІВ ПРОТИ НАСИЛЛЯ»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754" y="3896567"/>
            <a:ext cx="1532491" cy="1149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7346361" y="3608690"/>
            <a:ext cx="1353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Тиждень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права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817" y="3915109"/>
            <a:ext cx="1545365" cy="115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ПЕРШИЙ ДЗВОНИК 2020\изображение_viber_2020-06-17_00-33-5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54" y="797170"/>
            <a:ext cx="2027317" cy="11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5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7291" y="21585"/>
            <a:ext cx="3016467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580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70C0"/>
                </a:solidFill>
                <a:ea typeface="Calibri"/>
                <a:cs typeface="Times New Roman"/>
              </a:rPr>
              <a:t>Наші традиційні заходи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1101" y="497228"/>
            <a:ext cx="1973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Тиждень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толерантності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189" y="813359"/>
            <a:ext cx="1536904" cy="1152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95779" y="353460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Новорічні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колядування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  <a:p>
            <a:pPr lvl="0" algn="ctr"/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ru-RU" sz="1400" dirty="0">
                <a:solidFill>
                  <a:srgbClr val="0070C0"/>
                </a:solidFill>
                <a:ea typeface="+mj-ea"/>
                <a:cs typeface="+mj-cs"/>
              </a:rPr>
              <a:t>«</a:t>
            </a:r>
            <a:r>
              <a:rPr lang="ru-RU" sz="1400" dirty="0" err="1">
                <a:solidFill>
                  <a:srgbClr val="0070C0"/>
                </a:solidFill>
                <a:ea typeface="+mj-ea"/>
                <a:cs typeface="+mj-cs"/>
              </a:rPr>
              <a:t>Черемшина</a:t>
            </a:r>
            <a:r>
              <a:rPr lang="ru-RU" sz="1400" dirty="0">
                <a:solidFill>
                  <a:srgbClr val="0070C0"/>
                </a:solidFill>
                <a:ea typeface="+mj-ea"/>
                <a:cs typeface="+mj-cs"/>
              </a:rPr>
              <a:t>»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103" y="951871"/>
            <a:ext cx="1559611" cy="1169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393726" y="551749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1400" kern="0" dirty="0" err="1">
                <a:solidFill>
                  <a:srgbClr val="0070C0"/>
                </a:solidFill>
              </a:rPr>
              <a:t>Тиждень</a:t>
            </a:r>
            <a:r>
              <a:rPr lang="ru-RU" sz="1400" kern="0" dirty="0">
                <a:solidFill>
                  <a:srgbClr val="0070C0"/>
                </a:solidFill>
              </a:rPr>
              <a:t> миру і </a:t>
            </a:r>
            <a:r>
              <a:rPr lang="ru-RU" sz="1400" kern="0" dirty="0" err="1">
                <a:solidFill>
                  <a:srgbClr val="0070C0"/>
                </a:solidFill>
              </a:rPr>
              <a:t>добрих</a:t>
            </a:r>
            <a:r>
              <a:rPr lang="ru-RU" sz="1400" kern="0" dirty="0">
                <a:solidFill>
                  <a:srgbClr val="0070C0"/>
                </a:solidFill>
              </a:rPr>
              <a:t> справ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730" y="998088"/>
            <a:ext cx="1554812" cy="1166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612645" y="639489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День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героїв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Небесної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сотні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476" y="947266"/>
            <a:ext cx="1690338" cy="126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09646" y="1966037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Тиждень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рідної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мови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189" y="2299569"/>
            <a:ext cx="1625616" cy="1219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70470" y="2121579"/>
            <a:ext cx="2930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Спортивне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зимове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свято 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779" y="2437912"/>
            <a:ext cx="1409241" cy="1056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581897" y="2171603"/>
            <a:ext cx="1729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Фестиваль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професій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3169" y="2499307"/>
            <a:ext cx="1304473" cy="978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535" y="2513387"/>
            <a:ext cx="1314497" cy="985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000368" y="2217288"/>
            <a:ext cx="1898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Концерт до 8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березня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1883" y="2525818"/>
            <a:ext cx="1323950" cy="992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27714" y="3546135"/>
            <a:ext cx="2313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Тиждень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початкової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школи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9" y="3853912"/>
            <a:ext cx="1524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2653786" y="3546135"/>
            <a:ext cx="2013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Тиждень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Т.Г.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Шевченка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64" y="3868522"/>
            <a:ext cx="1837416" cy="1033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700730" y="3560745"/>
            <a:ext cx="2392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Виставка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"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Великодні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барви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".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458" y="3853912"/>
            <a:ext cx="1397542" cy="1048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705600" y="3546135"/>
            <a:ext cx="1158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uk-UA" sz="1400" dirty="0">
                <a:solidFill>
                  <a:srgbClr val="0070C0"/>
                </a:solidFill>
                <a:ea typeface="Calibri"/>
                <a:cs typeface="Times New Roman"/>
              </a:rPr>
              <a:t>Акція «Доброго ранку, </a:t>
            </a:r>
            <a:r>
              <a:rPr lang="uk-UA" sz="1400" dirty="0" smtClean="0">
                <a:solidFill>
                  <a:srgbClr val="0070C0"/>
                </a:solidFill>
                <a:ea typeface="Calibri"/>
                <a:cs typeface="Times New Roman"/>
              </a:rPr>
              <a:t>Ветеране</a:t>
            </a:r>
            <a:r>
              <a:rPr lang="uk-UA" sz="1400" dirty="0">
                <a:solidFill>
                  <a:srgbClr val="0070C0"/>
                </a:solidFill>
                <a:ea typeface="Calibri"/>
                <a:cs typeface="Times New Roman"/>
              </a:rPr>
              <a:t>»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858" y="3625686"/>
            <a:ext cx="1034787" cy="137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60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9365" y="1502105"/>
            <a:ext cx="4225925" cy="173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5" dirty="0">
                <a:solidFill>
                  <a:srgbClr val="002060"/>
                </a:solidFill>
              </a:rPr>
              <a:t>СОЦІАЛЬНО-  </a:t>
            </a:r>
            <a:r>
              <a:rPr sz="4000" spc="60" dirty="0">
                <a:solidFill>
                  <a:srgbClr val="002060"/>
                </a:solidFill>
              </a:rPr>
              <a:t>ПСИХОЛОГІЧНА</a:t>
            </a:r>
            <a:endParaRPr sz="4000" dirty="0">
              <a:solidFill>
                <a:srgbClr val="002060"/>
              </a:solidFill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200" spc="90" dirty="0">
                <a:solidFill>
                  <a:srgbClr val="002060"/>
                </a:solidFill>
              </a:rPr>
              <a:t>служба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9990" y="3003842"/>
            <a:ext cx="171665" cy="17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0196" y="2067725"/>
            <a:ext cx="171665" cy="17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6089" y="2283714"/>
            <a:ext cx="160781" cy="160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5946" y="2715806"/>
            <a:ext cx="171665" cy="171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0143" y="1707680"/>
            <a:ext cx="171665" cy="171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6035" y="1779689"/>
            <a:ext cx="171665" cy="171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7954" y="1635671"/>
            <a:ext cx="171665" cy="171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49166" y="57150"/>
            <a:ext cx="8460397" cy="4948045"/>
            <a:chOff x="683564" y="195453"/>
            <a:chExt cx="8460397" cy="4948045"/>
          </a:xfrm>
        </p:grpSpPr>
        <p:sp>
          <p:nvSpPr>
            <p:cNvPr id="12" name="object 12"/>
            <p:cNvSpPr/>
            <p:nvPr/>
          </p:nvSpPr>
          <p:spPr>
            <a:xfrm>
              <a:off x="4355972" y="2211704"/>
              <a:ext cx="160782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1954" y="267462"/>
              <a:ext cx="160782" cy="160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9946" y="1059599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7892" y="2139734"/>
              <a:ext cx="171665" cy="1716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1774" y="3003804"/>
              <a:ext cx="160781" cy="1607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19855" y="339509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5837" y="1347597"/>
              <a:ext cx="160782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43783" y="2355723"/>
              <a:ext cx="160781" cy="160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3648" y="2787776"/>
              <a:ext cx="160781" cy="16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3564" y="2787815"/>
              <a:ext cx="171665" cy="1716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67712" y="1779689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55748" y="843572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3694" y="267462"/>
              <a:ext cx="160781" cy="1607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3604" y="1851698"/>
              <a:ext cx="171665" cy="171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5573" y="1707680"/>
              <a:ext cx="171665" cy="1716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573" y="411480"/>
              <a:ext cx="160781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63648" y="1059599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75613" y="483489"/>
              <a:ext cx="160781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15618" y="987551"/>
              <a:ext cx="160781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72296" y="2931833"/>
              <a:ext cx="171665" cy="1716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28277" y="2139695"/>
              <a:ext cx="160781" cy="160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84260" y="195453"/>
              <a:ext cx="160781" cy="160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12251" y="987590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44079" y="2931795"/>
              <a:ext cx="160781" cy="1607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92161" y="267500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48142" y="1275588"/>
              <a:ext cx="160781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36080" y="2715767"/>
              <a:ext cx="160782" cy="16078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8053" y="771563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96126" y="195453"/>
              <a:ext cx="160781" cy="1607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27954" y="339471"/>
              <a:ext cx="160782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36080" y="987590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48045" y="411480"/>
              <a:ext cx="160782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87999" y="915543"/>
              <a:ext cx="160782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11954" y="3651885"/>
              <a:ext cx="160782" cy="1607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39946" y="4443958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19855" y="3723881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75837" y="4731994"/>
              <a:ext cx="160782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55748" y="4227931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23694" y="3651885"/>
              <a:ext cx="160781" cy="16078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5573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5573" y="3795890"/>
              <a:ext cx="160781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63648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75613" y="3867899"/>
              <a:ext cx="160781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15618" y="4371949"/>
              <a:ext cx="160781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748522" y="3651885"/>
              <a:ext cx="160781" cy="1607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676513" y="4443958"/>
              <a:ext cx="171665" cy="171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56423" y="3723881"/>
              <a:ext cx="171665" cy="17166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12404" y="4731994"/>
              <a:ext cx="160781" cy="1607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92315" y="4227931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60260" y="3651885"/>
              <a:ext cx="160781" cy="16078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92090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2090" y="3795890"/>
              <a:ext cx="160782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00216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12179" y="3867899"/>
              <a:ext cx="160782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52135" y="4371949"/>
              <a:ext cx="160782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8" name="Picture 4" descr="НОВОГАЛЕЩИНСЬКИЙ ЛІЦЕЙ - Соціально-психологічна служба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816" y="1247513"/>
            <a:ext cx="3278677" cy="32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18540" y="3684523"/>
            <a:ext cx="837306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defRPr/>
            </a:pP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Головною метою соціально – психологічної служби школи є супровід всіх учасників 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виховного процесу (учнів, батьків та педагогів)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сприятливих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соціалізації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комфорту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19 - 20 пси\CAM01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1950"/>
            <a:ext cx="409127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1950"/>
            <a:ext cx="386780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31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55464" y="1520951"/>
            <a:ext cx="3825240" cy="1637031"/>
            <a:chOff x="4855464" y="1520951"/>
            <a:chExt cx="3825240" cy="1637031"/>
          </a:xfrm>
        </p:grpSpPr>
        <p:sp>
          <p:nvSpPr>
            <p:cNvPr id="4" name="object 4"/>
            <p:cNvSpPr/>
            <p:nvPr/>
          </p:nvSpPr>
          <p:spPr>
            <a:xfrm>
              <a:off x="5237988" y="1520951"/>
              <a:ext cx="3060700" cy="1592580"/>
            </a:xfrm>
            <a:custGeom>
              <a:avLst/>
              <a:gdLst/>
              <a:ahLst/>
              <a:cxnLst/>
              <a:rect l="l" t="t" r="r" b="b"/>
              <a:pathLst>
                <a:path w="3060700" h="1592580">
                  <a:moveTo>
                    <a:pt x="510540" y="667512"/>
                  </a:moveTo>
                  <a:lnTo>
                    <a:pt x="0" y="667512"/>
                  </a:lnTo>
                  <a:lnTo>
                    <a:pt x="0" y="1592580"/>
                  </a:lnTo>
                  <a:lnTo>
                    <a:pt x="510540" y="1592580"/>
                  </a:lnTo>
                  <a:lnTo>
                    <a:pt x="510540" y="667512"/>
                  </a:lnTo>
                  <a:close/>
                </a:path>
                <a:path w="3060700" h="1592580">
                  <a:moveTo>
                    <a:pt x="1784604" y="329184"/>
                  </a:moveTo>
                  <a:lnTo>
                    <a:pt x="1275588" y="329184"/>
                  </a:lnTo>
                  <a:lnTo>
                    <a:pt x="1275588" y="1592580"/>
                  </a:lnTo>
                  <a:lnTo>
                    <a:pt x="1784604" y="1592580"/>
                  </a:lnTo>
                  <a:lnTo>
                    <a:pt x="1784604" y="329184"/>
                  </a:lnTo>
                  <a:close/>
                </a:path>
                <a:path w="3060700" h="1592580">
                  <a:moveTo>
                    <a:pt x="3060192" y="0"/>
                  </a:moveTo>
                  <a:lnTo>
                    <a:pt x="2549652" y="0"/>
                  </a:lnTo>
                  <a:lnTo>
                    <a:pt x="2549652" y="1592580"/>
                  </a:lnTo>
                  <a:lnTo>
                    <a:pt x="3060192" y="1592580"/>
                  </a:lnTo>
                  <a:lnTo>
                    <a:pt x="30601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5464" y="3113532"/>
              <a:ext cx="3825240" cy="44450"/>
            </a:xfrm>
            <a:custGeom>
              <a:avLst/>
              <a:gdLst/>
              <a:ahLst/>
              <a:cxnLst/>
              <a:rect l="l" t="t" r="r" b="b"/>
              <a:pathLst>
                <a:path w="3825240" h="44450">
                  <a:moveTo>
                    <a:pt x="0" y="0"/>
                  </a:moveTo>
                  <a:lnTo>
                    <a:pt x="3825240" y="0"/>
                  </a:lnTo>
                </a:path>
                <a:path w="3825240" h="44450">
                  <a:moveTo>
                    <a:pt x="0" y="0"/>
                  </a:moveTo>
                  <a:lnTo>
                    <a:pt x="0" y="44195"/>
                  </a:lnTo>
                </a:path>
                <a:path w="3825240" h="44450">
                  <a:moveTo>
                    <a:pt x="1275588" y="0"/>
                  </a:moveTo>
                  <a:lnTo>
                    <a:pt x="1275588" y="44195"/>
                  </a:lnTo>
                </a:path>
                <a:path w="3825240" h="44450">
                  <a:moveTo>
                    <a:pt x="2549652" y="0"/>
                  </a:moveTo>
                  <a:lnTo>
                    <a:pt x="2549652" y="44195"/>
                  </a:lnTo>
                </a:path>
                <a:path w="3825240" h="44450">
                  <a:moveTo>
                    <a:pt x="3825240" y="0"/>
                  </a:moveTo>
                  <a:lnTo>
                    <a:pt x="3825240" y="44195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49951" y="1857501"/>
            <a:ext cx="2012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185" dirty="0" smtClean="0">
                <a:latin typeface="Arial Black"/>
                <a:cs typeface="Arial Black"/>
              </a:rPr>
              <a:t>654</a:t>
            </a:r>
            <a:endParaRPr sz="10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7063" y="1541525"/>
            <a:ext cx="2159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000" spc="-175" dirty="0" smtClean="0">
                <a:latin typeface="Arial Black"/>
                <a:cs typeface="Arial Black"/>
              </a:rPr>
              <a:t>74</a:t>
            </a:r>
            <a:r>
              <a:rPr sz="1000" spc="-175" dirty="0" smtClean="0">
                <a:latin typeface="Arial Black"/>
                <a:cs typeface="Arial Black"/>
              </a:rPr>
              <a:t>8</a:t>
            </a:r>
            <a:endParaRPr sz="10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3744" y="3196208"/>
            <a:ext cx="85915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50" dirty="0" smtClean="0">
                <a:latin typeface="Arial Black"/>
                <a:cs typeface="Arial Black"/>
              </a:rPr>
              <a:t>201</a:t>
            </a:r>
            <a:r>
              <a:rPr lang="uk-UA" sz="1000" b="1" spc="-50" dirty="0" smtClean="0">
                <a:latin typeface="Arial Black"/>
                <a:cs typeface="Arial Black"/>
              </a:rPr>
              <a:t>7</a:t>
            </a:r>
            <a:r>
              <a:rPr sz="1000" b="1" spc="-50" dirty="0" smtClean="0">
                <a:latin typeface="Arial Black"/>
                <a:cs typeface="Arial Black"/>
              </a:rPr>
              <a:t>-</a:t>
            </a:r>
            <a:r>
              <a:rPr sz="1000" b="1" spc="-50" dirty="0" smtClean="0">
                <a:latin typeface="Roboto Condensed"/>
                <a:cs typeface="Roboto Condensed"/>
              </a:rPr>
              <a:t>201</a:t>
            </a:r>
            <a:r>
              <a:rPr lang="uk-UA" sz="1000" b="1" spc="-50" dirty="0" smtClean="0">
                <a:latin typeface="Roboto Condensed"/>
                <a:cs typeface="Roboto Condensed"/>
              </a:rPr>
              <a:t>8</a:t>
            </a:r>
            <a:r>
              <a:rPr sz="1000" b="1" spc="-20" dirty="0" smtClean="0">
                <a:latin typeface="Roboto Condensed"/>
                <a:cs typeface="Roboto Condensed"/>
              </a:rPr>
              <a:t> </a:t>
            </a:r>
            <a:r>
              <a:rPr lang="uk-UA" sz="1000" b="1" spc="-20" dirty="0" smtClean="0">
                <a:latin typeface="Roboto Condensed"/>
                <a:cs typeface="Roboto Condensed"/>
              </a:rPr>
              <a:t>   </a:t>
            </a:r>
            <a:r>
              <a:rPr sz="1000" b="1" spc="75" dirty="0" err="1" smtClean="0">
                <a:latin typeface="Roboto Condensed"/>
                <a:cs typeface="Roboto Condensed"/>
              </a:rPr>
              <a:t>н.р</a:t>
            </a:r>
            <a:r>
              <a:rPr sz="1000" b="1" spc="75" dirty="0">
                <a:latin typeface="Roboto Condensed"/>
                <a:cs typeface="Roboto Condensed"/>
              </a:rPr>
              <a:t>.</a:t>
            </a:r>
            <a:endParaRPr sz="1000" b="1" dirty="0">
              <a:latin typeface="Roboto Condensed"/>
              <a:cs typeface="Roboto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8696" y="3196208"/>
            <a:ext cx="85979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50" dirty="0" smtClean="0">
                <a:latin typeface="Arial Black"/>
                <a:cs typeface="Arial Black"/>
              </a:rPr>
              <a:t>201</a:t>
            </a:r>
            <a:r>
              <a:rPr lang="uk-UA" sz="1000" b="1" spc="-50" dirty="0" smtClean="0">
                <a:latin typeface="Arial Black"/>
                <a:cs typeface="Arial Black"/>
              </a:rPr>
              <a:t>8</a:t>
            </a:r>
            <a:r>
              <a:rPr sz="1000" b="1" spc="-50" dirty="0" smtClean="0">
                <a:latin typeface="Arial Black"/>
                <a:cs typeface="Arial Black"/>
              </a:rPr>
              <a:t>-</a:t>
            </a:r>
            <a:r>
              <a:rPr sz="1000" b="1" spc="-50" dirty="0" smtClean="0">
                <a:latin typeface="Roboto Condensed"/>
                <a:cs typeface="Roboto Condensed"/>
              </a:rPr>
              <a:t>201</a:t>
            </a:r>
            <a:r>
              <a:rPr lang="uk-UA" sz="1000" b="1" spc="-50" dirty="0" smtClean="0">
                <a:latin typeface="Roboto Condensed"/>
                <a:cs typeface="Roboto Condensed"/>
              </a:rPr>
              <a:t>9</a:t>
            </a:r>
            <a:r>
              <a:rPr sz="1000" b="1" spc="-20" dirty="0" smtClean="0">
                <a:latin typeface="Roboto Condensed"/>
                <a:cs typeface="Roboto Condensed"/>
              </a:rPr>
              <a:t> </a:t>
            </a:r>
            <a:r>
              <a:rPr sz="1000" b="1" spc="75" dirty="0">
                <a:latin typeface="Roboto Condensed"/>
                <a:cs typeface="Roboto Condensed"/>
              </a:rPr>
              <a:t>н.р.</a:t>
            </a:r>
            <a:endParaRPr sz="1000" b="1" dirty="0">
              <a:latin typeface="Roboto Condensed"/>
              <a:cs typeface="Roboto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4031" y="3196208"/>
            <a:ext cx="86106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50" dirty="0" smtClean="0">
                <a:latin typeface="Arial Black"/>
                <a:cs typeface="Arial Black"/>
              </a:rPr>
              <a:t>201</a:t>
            </a:r>
            <a:r>
              <a:rPr lang="uk-UA" sz="1000" b="1" spc="-50" dirty="0" smtClean="0">
                <a:latin typeface="Arial Black"/>
                <a:cs typeface="Arial Black"/>
              </a:rPr>
              <a:t>9</a:t>
            </a:r>
            <a:r>
              <a:rPr sz="1000" b="1" spc="-50" dirty="0" smtClean="0">
                <a:latin typeface="Arial Black"/>
                <a:cs typeface="Arial Black"/>
              </a:rPr>
              <a:t>-</a:t>
            </a:r>
            <a:r>
              <a:rPr sz="1000" b="1" spc="-50" dirty="0" smtClean="0">
                <a:latin typeface="Roboto Condensed"/>
                <a:cs typeface="Roboto Condensed"/>
              </a:rPr>
              <a:t>20</a:t>
            </a:r>
            <a:r>
              <a:rPr lang="uk-UA" sz="1000" b="1" spc="-50" dirty="0" smtClean="0">
                <a:latin typeface="Roboto Condensed"/>
                <a:cs typeface="Roboto Condensed"/>
              </a:rPr>
              <a:t>20</a:t>
            </a:r>
            <a:r>
              <a:rPr sz="1000" b="1" spc="-15" dirty="0" smtClean="0">
                <a:latin typeface="Roboto Condensed"/>
                <a:cs typeface="Roboto Condensed"/>
              </a:rPr>
              <a:t> </a:t>
            </a:r>
            <a:r>
              <a:rPr sz="1000" b="1" spc="75" dirty="0">
                <a:latin typeface="Roboto Condensed"/>
                <a:cs typeface="Roboto Condensed"/>
              </a:rPr>
              <a:t>н.р.</a:t>
            </a:r>
            <a:endParaRPr sz="1000" b="1" dirty="0">
              <a:latin typeface="Roboto Condensed"/>
              <a:cs typeface="Roboto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1060" y="699643"/>
            <a:ext cx="2770505" cy="67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marR="121920" indent="-372110">
              <a:lnSpc>
                <a:spcPct val="110000"/>
              </a:lnSpc>
              <a:spcBef>
                <a:spcPts val="100"/>
              </a:spcBef>
            </a:pPr>
            <a:r>
              <a:rPr lang="uk-UA" sz="1200" b="1" spc="55" dirty="0" smtClean="0">
                <a:latin typeface="Arial"/>
                <a:cs typeface="Arial"/>
              </a:rPr>
              <a:t>   </a:t>
            </a:r>
            <a:r>
              <a:rPr sz="1200" b="1" spc="55" dirty="0" err="1" smtClean="0">
                <a:latin typeface="Arial"/>
                <a:cs typeface="Arial"/>
              </a:rPr>
              <a:t>Кількість</a:t>
            </a:r>
            <a:r>
              <a:rPr sz="1200" b="1" spc="-65" dirty="0" smtClean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запитів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з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боку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60" dirty="0" err="1">
                <a:latin typeface="Arial"/>
                <a:cs typeface="Arial"/>
              </a:rPr>
              <a:t>учнів</a:t>
            </a:r>
            <a:r>
              <a:rPr sz="1200" b="1" spc="-60" dirty="0">
                <a:latin typeface="Arial"/>
                <a:cs typeface="Arial"/>
              </a:rPr>
              <a:t> </a:t>
            </a:r>
            <a:endParaRPr lang="uk-UA" sz="1200" b="1" spc="-25" dirty="0">
              <a:latin typeface="Arial"/>
              <a:cs typeface="Arial"/>
            </a:endParaRPr>
          </a:p>
          <a:p>
            <a:pPr marL="384175" marR="121920" indent="-372110" algn="ctr">
              <a:lnSpc>
                <a:spcPct val="110000"/>
              </a:lnSpc>
              <a:spcBef>
                <a:spcPts val="100"/>
              </a:spcBef>
            </a:pPr>
            <a:r>
              <a:rPr lang="uk-UA" sz="1200" b="1" spc="-25" dirty="0">
                <a:latin typeface="Arial"/>
                <a:cs typeface="Arial"/>
              </a:rPr>
              <a:t>д</a:t>
            </a:r>
            <a:r>
              <a:rPr lang="uk-UA" sz="1200" b="1" spc="-25" dirty="0" smtClean="0">
                <a:latin typeface="Arial"/>
                <a:cs typeface="Arial"/>
              </a:rPr>
              <a:t>о соціально-психологічної служби</a:t>
            </a:r>
            <a:endParaRPr sz="1200" dirty="0" smtClean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85"/>
              </a:spcBef>
            </a:pPr>
            <a:r>
              <a:rPr lang="ru-RU" sz="1000" spc="-160" dirty="0" smtClean="0">
                <a:latin typeface="Arial Black"/>
                <a:cs typeface="Arial Black"/>
              </a:rPr>
              <a:t>882</a:t>
            </a:r>
            <a:endParaRPr sz="10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400" y="3826561"/>
            <a:ext cx="84582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0" spc="180" dirty="0">
                <a:latin typeface="Times New Roman" pitchFamily="18" charset="0"/>
                <a:cs typeface="Times New Roman" pitchFamily="18" charset="0"/>
              </a:rPr>
              <a:t>Кількість запитів </a:t>
            </a:r>
            <a:r>
              <a:rPr sz="1400" b="0" spc="95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sz="1400" b="0" spc="160" dirty="0">
                <a:latin typeface="Times New Roman" pitchFamily="18" charset="0"/>
                <a:cs typeface="Times New Roman" pitchFamily="18" charset="0"/>
              </a:rPr>
              <a:t>боку </a:t>
            </a:r>
            <a:r>
              <a:rPr sz="1400" b="0" spc="210" dirty="0">
                <a:latin typeface="Times New Roman" pitchFamily="18" charset="0"/>
                <a:cs typeface="Times New Roman" pitchFamily="18" charset="0"/>
              </a:rPr>
              <a:t>учнів </a:t>
            </a:r>
            <a:r>
              <a:rPr sz="1400" b="0" spc="135" dirty="0" err="1"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400" b="0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spc="135" dirty="0" err="1" smtClean="0"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uk-UA" sz="1400" b="0" spc="135" dirty="0" err="1" smtClean="0">
                <a:latin typeface="Times New Roman" pitchFamily="18" charset="0"/>
                <a:cs typeface="Times New Roman" pitchFamily="18" charset="0"/>
              </a:rPr>
              <a:t>іального</a:t>
            </a:r>
            <a:r>
              <a:rPr lang="uk-UA" sz="1400" b="0" spc="135" dirty="0" smtClean="0">
                <a:latin typeface="Times New Roman" pitchFamily="18" charset="0"/>
                <a:cs typeface="Times New Roman" pitchFamily="18" charset="0"/>
              </a:rPr>
              <a:t> педагога та </a:t>
            </a:r>
            <a:r>
              <a:rPr sz="1400" b="0" spc="195" dirty="0" err="1" smtClean="0">
                <a:latin typeface="Times New Roman" pitchFamily="18" charset="0"/>
                <a:cs typeface="Times New Roman" pitchFamily="18" charset="0"/>
              </a:rPr>
              <a:t>практичного</a:t>
            </a:r>
            <a:r>
              <a:rPr sz="1400" b="0" spc="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0" spc="170" dirty="0">
                <a:latin typeface="Times New Roman" pitchFamily="18" charset="0"/>
                <a:cs typeface="Times New Roman" pitchFamily="18" charset="0"/>
              </a:rPr>
              <a:t>психолога </a:t>
            </a:r>
            <a:r>
              <a:rPr sz="1400" b="0" spc="195" dirty="0"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sz="1400" b="0" spc="170" dirty="0">
                <a:latin typeface="Times New Roman" pitchFamily="18" charset="0"/>
                <a:cs typeface="Times New Roman" pitchFamily="18" charset="0"/>
              </a:rPr>
              <a:t>трьох </a:t>
            </a:r>
            <a:r>
              <a:rPr sz="1400" b="0" spc="160" dirty="0">
                <a:latin typeface="Times New Roman" pitchFamily="18" charset="0"/>
                <a:cs typeface="Times New Roman" pitchFamily="18" charset="0"/>
              </a:rPr>
              <a:t>років  збільшується, </a:t>
            </a:r>
            <a:r>
              <a:rPr sz="1400" b="0" spc="195" dirty="0">
                <a:latin typeface="Times New Roman" pitchFamily="18" charset="0"/>
                <a:cs typeface="Times New Roman" pitchFamily="18" charset="0"/>
              </a:rPr>
              <a:t>що свідчить </a:t>
            </a:r>
            <a:r>
              <a:rPr sz="1400" b="0" spc="175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sz="1400" b="0" spc="165" dirty="0" err="1">
                <a:latin typeface="Times New Roman" pitchFamily="18" charset="0"/>
                <a:cs typeface="Times New Roman" pitchFamily="18" charset="0"/>
              </a:rPr>
              <a:t>потребу</a:t>
            </a:r>
            <a:r>
              <a:rPr sz="1400" b="0" spc="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0" spc="165" dirty="0" smtClean="0">
                <a:latin typeface="Times New Roman" pitchFamily="18" charset="0"/>
                <a:cs typeface="Times New Roman" pitchFamily="18" charset="0"/>
              </a:rPr>
              <a:t>соціально-</a:t>
            </a:r>
            <a:r>
              <a:rPr sz="1400" b="0" spc="180" dirty="0" err="1" smtClean="0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sz="1400" b="0" spc="1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0" spc="225" dirty="0">
                <a:latin typeface="Times New Roman" pitchFamily="18" charset="0"/>
                <a:cs typeface="Times New Roman" pitchFamily="18" charset="0"/>
              </a:rPr>
              <a:t>підтримки </a:t>
            </a:r>
            <a:r>
              <a:rPr sz="1400" b="0" spc="2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400" b="0" spc="150" dirty="0">
                <a:latin typeface="Times New Roman" pitchFamily="18" charset="0"/>
                <a:cs typeface="Times New Roman" pitchFamily="18" charset="0"/>
              </a:rPr>
              <a:t>особистісного  </a:t>
            </a:r>
            <a:r>
              <a:rPr sz="1400" b="0" spc="165" dirty="0">
                <a:latin typeface="Times New Roman" pitchFamily="18" charset="0"/>
                <a:cs typeface="Times New Roman" pitchFamily="18" charset="0"/>
              </a:rPr>
              <a:t>самоствердження, </a:t>
            </a:r>
            <a:r>
              <a:rPr sz="1400" b="0" spc="190" dirty="0"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sz="1400" b="0" spc="165" dirty="0">
                <a:latin typeface="Times New Roman" pitchFamily="18" charset="0"/>
                <a:cs typeface="Times New Roman" pitchFamily="18" charset="0"/>
              </a:rPr>
              <a:t>адекватної самооцінки, </a:t>
            </a:r>
            <a:r>
              <a:rPr sz="1400" b="0" spc="195" dirty="0"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sz="1400" b="0" spc="190" dirty="0">
                <a:latin typeface="Times New Roman" pitchFamily="18" charset="0"/>
                <a:cs typeface="Times New Roman" pitchFamily="18" charset="0"/>
              </a:rPr>
              <a:t>власних </a:t>
            </a:r>
            <a:r>
              <a:rPr sz="1400" b="0" spc="140" dirty="0">
                <a:latin typeface="Times New Roman" pitchFamily="18" charset="0"/>
                <a:cs typeface="Times New Roman" pitchFamily="18" charset="0"/>
              </a:rPr>
              <a:t>потреб,  </a:t>
            </a:r>
            <a:r>
              <a:rPr sz="1400" b="0" spc="190" dirty="0">
                <a:latin typeface="Times New Roman" pitchFamily="18" charset="0"/>
                <a:cs typeface="Times New Roman" pitchFamily="18" charset="0"/>
              </a:rPr>
              <a:t>налагодження </a:t>
            </a:r>
            <a:r>
              <a:rPr sz="1400" b="0" spc="195" dirty="0">
                <a:latin typeface="Times New Roman" pitchFamily="18" charset="0"/>
                <a:cs typeface="Times New Roman" pitchFamily="18" charset="0"/>
              </a:rPr>
              <a:t>ефективних </a:t>
            </a:r>
            <a:r>
              <a:rPr sz="1400" b="0" spc="180" dirty="0">
                <a:latin typeface="Times New Roman" pitchFamily="18" charset="0"/>
                <a:cs typeface="Times New Roman" pitchFamily="18" charset="0"/>
              </a:rPr>
              <a:t>взаємин </a:t>
            </a:r>
            <a:r>
              <a:rPr sz="1400" b="0" spc="95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sz="1400" b="0" spc="185" dirty="0">
                <a:latin typeface="Times New Roman" pitchFamily="18" charset="0"/>
                <a:cs typeface="Times New Roman" pitchFamily="18" charset="0"/>
              </a:rPr>
              <a:t>однолітками </a:t>
            </a:r>
            <a:r>
              <a:rPr sz="1400" b="0" spc="17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1400" b="0" spc="165" dirty="0">
                <a:latin typeface="Times New Roman" pitchFamily="18" charset="0"/>
                <a:cs typeface="Times New Roman" pitchFamily="18" charset="0"/>
              </a:rPr>
              <a:t>батьками, </a:t>
            </a:r>
            <a:r>
              <a:rPr sz="1400" b="0" spc="215" dirty="0">
                <a:latin typeface="Times New Roman" pitchFamily="18" charset="0"/>
                <a:cs typeface="Times New Roman" pitchFamily="18" charset="0"/>
              </a:rPr>
              <a:t>підвищення  </a:t>
            </a:r>
            <a:r>
              <a:rPr sz="1400" b="0" spc="190" dirty="0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sz="1400" b="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0" spc="204" dirty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sz="1400" b="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0" spc="170" dirty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1400" b="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0" spc="160" dirty="0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sz="1400" b="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0" spc="185" dirty="0">
                <a:latin typeface="Times New Roman" pitchFamily="18" charset="0"/>
                <a:cs typeface="Times New Roman" pitchFamily="18" charset="0"/>
              </a:rPr>
              <a:t>самовизначення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1507" y="594975"/>
            <a:ext cx="3580993" cy="2691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600" spc="-390" dirty="0" err="1" smtClean="0">
                <a:solidFill>
                  <a:srgbClr val="22457A"/>
                </a:solidFill>
              </a:rPr>
              <a:t>Зб</a:t>
            </a:r>
            <a:r>
              <a:rPr lang="uk-UA" sz="3600" spc="-390" dirty="0" err="1" smtClean="0">
                <a:solidFill>
                  <a:srgbClr val="22457A"/>
                </a:solidFill>
              </a:rPr>
              <a:t>ільшена</a:t>
            </a:r>
            <a:r>
              <a:rPr lang="uk-UA" sz="3600" spc="-390" dirty="0" smtClean="0">
                <a:solidFill>
                  <a:srgbClr val="22457A"/>
                </a:solidFill>
              </a:rPr>
              <a:t> кількість консультувань на  </a:t>
            </a:r>
            <a:r>
              <a:rPr lang="uk-UA" sz="5400" b="1" spc="-390" dirty="0" smtClean="0">
                <a:solidFill>
                  <a:srgbClr val="22457A"/>
                </a:solidFill>
              </a:rPr>
              <a:t>34 %</a:t>
            </a:r>
            <a:r>
              <a:rPr lang="ru-RU" sz="13800" spc="-390" dirty="0" smtClean="0">
                <a:solidFill>
                  <a:srgbClr val="22457A"/>
                </a:solidFill>
              </a:rPr>
              <a:t/>
            </a:r>
            <a:br>
              <a:rPr lang="ru-RU" sz="13800" spc="-390" dirty="0" smtClean="0">
                <a:solidFill>
                  <a:srgbClr val="22457A"/>
                </a:solidFill>
              </a:rPr>
            </a:b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xmlns="" val="21380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3562350"/>
            <a:ext cx="86106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b="0" spc="200" dirty="0" err="1" smtClean="0">
                <a:latin typeface="Times New Roman" pitchFamily="18" charset="0"/>
                <a:cs typeface="Times New Roman" pitchFamily="18" charset="0"/>
              </a:rPr>
              <a:t>Пріоритетним</a:t>
            </a:r>
            <a:r>
              <a:rPr sz="1500" b="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210" dirty="0">
                <a:latin typeface="Times New Roman" pitchFamily="18" charset="0"/>
                <a:cs typeface="Times New Roman" pitchFamily="18" charset="0"/>
              </a:rPr>
              <a:t>напрямом</a:t>
            </a:r>
            <a:r>
              <a:rPr sz="1500" b="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8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500" b="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45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sz="1500" b="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0" spc="35" dirty="0" err="1" smtClean="0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1500" b="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75" dirty="0" err="1" smtClean="0">
                <a:latin typeface="Times New Roman" pitchFamily="18" charset="0"/>
                <a:cs typeface="Times New Roman" pitchFamily="18" charset="0"/>
              </a:rPr>
              <a:t>залиша</a:t>
            </a:r>
            <a:r>
              <a:rPr lang="uk-UA" sz="1500" b="0" spc="175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sz="1500" b="0" spc="175" dirty="0" err="1" smtClean="0"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sz="1500" b="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200" dirty="0">
                <a:latin typeface="Times New Roman" pitchFamily="18" charset="0"/>
                <a:cs typeface="Times New Roman" pitchFamily="18" charset="0"/>
              </a:rPr>
              <a:t>превентивні</a:t>
            </a:r>
            <a:r>
              <a:rPr sz="1500" b="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55" dirty="0">
                <a:latin typeface="Times New Roman" pitchFamily="18" charset="0"/>
                <a:cs typeface="Times New Roman" pitchFamily="18" charset="0"/>
              </a:rPr>
              <a:t>заходи</a:t>
            </a:r>
            <a:r>
              <a:rPr sz="1500" b="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9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500" b="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90" dirty="0" err="1" smtClean="0"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sz="1500" spc="1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70" dirty="0" err="1" smtClean="0">
                <a:latin typeface="Times New Roman" pitchFamily="18" charset="0"/>
                <a:cs typeface="Times New Roman" pitchFamily="18" charset="0"/>
              </a:rPr>
              <a:t>злочинів</a:t>
            </a:r>
            <a:r>
              <a:rPr sz="1500" b="0" spc="17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85" dirty="0" err="1" smtClean="0"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sz="1500" b="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65" dirty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1500" b="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90" dirty="0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sz="1500" b="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210" dirty="0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sz="1500" b="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240" dirty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sz="1500" b="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8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500" b="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95" dirty="0" err="1">
                <a:latin typeface="Times New Roman" pitchFamily="18" charset="0"/>
                <a:cs typeface="Times New Roman" pitchFamily="18" charset="0"/>
              </a:rPr>
              <a:t>учнівському</a:t>
            </a:r>
            <a:r>
              <a:rPr sz="1500" b="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5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sz="1500" b="0" spc="15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500" b="0" spc="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55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sz="1500" b="0" spc="1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215" dirty="0">
                <a:latin typeface="Times New Roman" pitchFamily="18" charset="0"/>
                <a:cs typeface="Times New Roman" pitchFamily="18" charset="0"/>
              </a:rPr>
              <a:t>явища </a:t>
            </a:r>
            <a:r>
              <a:rPr sz="1500" b="0" spc="22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sz="1500" b="0" spc="195" dirty="0">
                <a:latin typeface="Times New Roman" pitchFamily="18" charset="0"/>
                <a:cs typeface="Times New Roman" pitchFamily="18" charset="0"/>
              </a:rPr>
              <a:t>тютюнопаління, </a:t>
            </a:r>
            <a:r>
              <a:rPr sz="1500" b="0" spc="150" dirty="0">
                <a:latin typeface="Times New Roman" pitchFamily="18" charset="0"/>
                <a:cs typeface="Times New Roman" pitchFamily="18" charset="0"/>
              </a:rPr>
              <a:t>алкоголізм, </a:t>
            </a:r>
            <a:r>
              <a:rPr sz="1500" b="0" spc="170" dirty="0">
                <a:latin typeface="Times New Roman" pitchFamily="18" charset="0"/>
                <a:cs typeface="Times New Roman" pitchFamily="18" charset="0"/>
              </a:rPr>
              <a:t>наркоманія, </a:t>
            </a:r>
            <a:r>
              <a:rPr sz="1500" b="0" spc="155" dirty="0">
                <a:latin typeface="Times New Roman" pitchFamily="18" charset="0"/>
                <a:cs typeface="Times New Roman" pitchFamily="18" charset="0"/>
              </a:rPr>
              <a:t>бездоглядність, </a:t>
            </a:r>
            <a:r>
              <a:rPr sz="1500" b="0" spc="135" dirty="0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sz="1500" spc="13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500" b="0" spc="180" dirty="0" err="1" smtClean="0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sz="1500" b="0" spc="1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220" dirty="0">
                <a:latin typeface="Times New Roman" pitchFamily="18" charset="0"/>
                <a:cs typeface="Times New Roman" pitchFamily="18" charset="0"/>
              </a:rPr>
              <a:t>людьми </a:t>
            </a:r>
            <a:r>
              <a:rPr sz="1500" b="0" spc="105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sz="1500" b="0" spc="165" dirty="0">
                <a:latin typeface="Times New Roman" pitchFamily="18" charset="0"/>
                <a:cs typeface="Times New Roman" pitchFamily="18" charset="0"/>
              </a:rPr>
              <a:t>безпосередніми </a:t>
            </a:r>
            <a:r>
              <a:rPr sz="1500" b="0" spc="160" dirty="0">
                <a:latin typeface="Times New Roman" pitchFamily="18" charset="0"/>
                <a:cs typeface="Times New Roman" pitchFamily="18" charset="0"/>
              </a:rPr>
              <a:t>об’єктами </a:t>
            </a:r>
            <a:r>
              <a:rPr sz="1500" b="0" spc="185" dirty="0">
                <a:latin typeface="Times New Roman" pitchFamily="18" charset="0"/>
                <a:cs typeface="Times New Roman" pitchFamily="18" charset="0"/>
              </a:rPr>
              <a:t>профілактичної </a:t>
            </a:r>
            <a:r>
              <a:rPr sz="1500" b="0" spc="175" dirty="0">
                <a:latin typeface="Times New Roman" pitchFamily="18" charset="0"/>
                <a:cs typeface="Times New Roman" pitchFamily="18" charset="0"/>
              </a:rPr>
              <a:t>діяльності  </a:t>
            </a:r>
            <a:r>
              <a:rPr sz="1500" b="0" spc="200" dirty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sz="1500" b="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85" dirty="0">
                <a:latin typeface="Times New Roman" pitchFamily="18" charset="0"/>
                <a:cs typeface="Times New Roman" pitchFamily="18" charset="0"/>
              </a:rPr>
              <a:t>психологічної</a:t>
            </a:r>
            <a:r>
              <a:rPr sz="1500" b="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65" dirty="0">
                <a:latin typeface="Times New Roman" pitchFamily="18" charset="0"/>
                <a:cs typeface="Times New Roman" pitchFamily="18" charset="0"/>
              </a:rPr>
              <a:t>служби.</a:t>
            </a:r>
            <a:r>
              <a:rPr sz="1500" b="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60" dirty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sz="1500" b="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70" dirty="0">
                <a:latin typeface="Times New Roman" pitchFamily="18" charset="0"/>
                <a:cs typeface="Times New Roman" pitchFamily="18" charset="0"/>
              </a:rPr>
              <a:t>зазначити,</a:t>
            </a:r>
            <a:r>
              <a:rPr sz="1500" b="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204" dirty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sz="1500" b="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8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500" b="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90" dirty="0">
                <a:latin typeface="Times New Roman" pitchFamily="18" charset="0"/>
                <a:cs typeface="Times New Roman" pitchFamily="18" charset="0"/>
              </a:rPr>
              <a:t>правовиховній</a:t>
            </a:r>
            <a:r>
              <a:rPr sz="1500" b="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75" dirty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sz="1500" b="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10" dirty="0">
                <a:latin typeface="Times New Roman" pitchFamily="18" charset="0"/>
                <a:cs typeface="Times New Roman" pitchFamily="18" charset="0"/>
              </a:rPr>
              <a:t>є  </a:t>
            </a:r>
            <a:r>
              <a:rPr sz="1500" b="0" spc="195" dirty="0">
                <a:latin typeface="Times New Roman" pitchFamily="18" charset="0"/>
                <a:cs typeface="Times New Roman" pitchFamily="18" charset="0"/>
              </a:rPr>
              <a:t>позитивна</a:t>
            </a:r>
            <a:r>
              <a:rPr sz="1500" b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65" dirty="0">
                <a:latin typeface="Times New Roman" pitchFamily="18" charset="0"/>
                <a:cs typeface="Times New Roman" pitchFamily="18" charset="0"/>
              </a:rPr>
              <a:t>стабільність</a:t>
            </a:r>
            <a:r>
              <a:rPr sz="1500" b="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75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sz="1500" b="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spc="9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1500" b="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0" spc="135" dirty="0">
                <a:latin typeface="Times New Roman" pitchFamily="18" charset="0"/>
                <a:cs typeface="Times New Roman" pitchFamily="18" charset="0"/>
              </a:rPr>
              <a:t>років.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3890963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0"/>
            <a:ext cx="4572000" cy="3517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89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3820769"/>
            <a:ext cx="8610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Налагоджена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спільна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робота з органами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Службою у справах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Центром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вирішувалися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жорстокості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6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60" dirty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sz="1600" b="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80" dirty="0">
                <a:latin typeface="Times New Roman" pitchFamily="18" charset="0"/>
                <a:cs typeface="Times New Roman" pitchFamily="18" charset="0"/>
              </a:rPr>
              <a:t>жоден</a:t>
            </a:r>
            <a:r>
              <a:rPr sz="1600" b="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9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229" dirty="0">
                <a:latin typeface="Times New Roman" pitchFamily="18" charset="0"/>
                <a:cs typeface="Times New Roman" pitchFamily="18" charset="0"/>
              </a:rPr>
              <a:t>наших</a:t>
            </a:r>
            <a:r>
              <a:rPr sz="1600" b="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210" dirty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sz="1600" b="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85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600" b="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65" dirty="0"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sz="1600" b="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8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70" dirty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sz="1600" b="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8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55" dirty="0">
                <a:latin typeface="Times New Roman" pitchFamily="18" charset="0"/>
                <a:cs typeface="Times New Roman" pitchFamily="18" charset="0"/>
              </a:rPr>
              <a:t>секторі</a:t>
            </a:r>
            <a:r>
              <a:rPr sz="1600" b="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75" dirty="0">
                <a:latin typeface="Times New Roman" pitchFamily="18" charset="0"/>
                <a:cs typeface="Times New Roman" pitchFamily="18" charset="0"/>
              </a:rPr>
              <a:t>ювенальної</a:t>
            </a:r>
            <a:r>
              <a:rPr sz="1600" b="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80" dirty="0">
                <a:latin typeface="Times New Roman" pitchFamily="18" charset="0"/>
                <a:cs typeface="Times New Roman" pitchFamily="18" charset="0"/>
              </a:rPr>
              <a:t>поліції  </a:t>
            </a:r>
            <a:r>
              <a:rPr sz="1600" b="0" spc="190" dirty="0">
                <a:latin typeface="Times New Roman" pitchFamily="18" charset="0"/>
                <a:cs typeface="Times New Roman" pitchFamily="18" charset="0"/>
              </a:rPr>
              <a:t>неповнолітніх</a:t>
            </a:r>
            <a:r>
              <a:rPr sz="1600" b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60" dirty="0">
                <a:latin typeface="Times New Roman" pitchFamily="18" charset="0"/>
                <a:cs typeface="Times New Roman" pitchFamily="18" charset="0"/>
              </a:rPr>
              <a:t>головного</a:t>
            </a:r>
            <a:r>
              <a:rPr sz="1600" b="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204" dirty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sz="1600" b="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75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sz="1600" b="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0" spc="180" dirty="0" err="1" smtClean="0"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sz="1600" b="0" spc="16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9550"/>
            <a:ext cx="3962400" cy="3143250"/>
          </a:xfrm>
          <a:prstGeom prst="rect">
            <a:avLst/>
          </a:prstGeom>
        </p:spPr>
      </p:pic>
      <p:pic>
        <p:nvPicPr>
          <p:cNvPr id="6" name="Picture 2" descr="C:\Users\User\Desktop\19 - 20 пси\image-0-02-05-f7a2382ccd648fafced8a1768dfcbb34f722eb25436df3754575757f0923b9c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6195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23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24000" y="208962"/>
            <a:ext cx="77724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00" dirty="0">
                <a:solidFill>
                  <a:srgbClr val="0070C0"/>
                </a:solidFill>
              </a:rPr>
              <a:t>ДИНАМІКА </a:t>
            </a:r>
            <a:r>
              <a:rPr b="1" spc="20" dirty="0">
                <a:solidFill>
                  <a:srgbClr val="0070C0"/>
                </a:solidFill>
              </a:rPr>
              <a:t>РОЗВИТКУ </a:t>
            </a:r>
            <a:r>
              <a:rPr b="1" spc="70" dirty="0">
                <a:solidFill>
                  <a:srgbClr val="0070C0"/>
                </a:solidFill>
              </a:rPr>
              <a:t>МЕРЕЖІ</a:t>
            </a:r>
            <a:r>
              <a:rPr b="1" spc="-365" dirty="0">
                <a:solidFill>
                  <a:srgbClr val="0070C0"/>
                </a:solidFill>
              </a:rPr>
              <a:t> </a:t>
            </a:r>
            <a:r>
              <a:rPr b="1" spc="55" dirty="0">
                <a:solidFill>
                  <a:srgbClr val="0070C0"/>
                </a:solidFill>
              </a:rPr>
              <a:t>ЗАКЛАДУ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291329" y="3948176"/>
            <a:ext cx="40938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08960" algn="l"/>
              </a:tabLst>
            </a:pPr>
            <a:r>
              <a:rPr lang="uk-UA" sz="4400" b="1" spc="-65" dirty="0" smtClean="0">
                <a:solidFill>
                  <a:srgbClr val="22457A"/>
                </a:solidFill>
                <a:latin typeface="Arial"/>
                <a:cs typeface="Arial"/>
              </a:rPr>
              <a:t>97</a:t>
            </a:r>
            <a:r>
              <a:rPr sz="4400" b="1" spc="-170" dirty="0" smtClean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2400" b="1" spc="145" dirty="0">
                <a:solidFill>
                  <a:srgbClr val="22457A"/>
                </a:solidFill>
                <a:latin typeface="Arial"/>
                <a:cs typeface="Arial"/>
              </a:rPr>
              <a:t>уч</a:t>
            </a:r>
            <a:r>
              <a:rPr sz="2400" b="1" spc="215" dirty="0">
                <a:solidFill>
                  <a:srgbClr val="22457A"/>
                </a:solidFill>
                <a:latin typeface="Arial"/>
                <a:cs typeface="Arial"/>
              </a:rPr>
              <a:t>н</a:t>
            </a:r>
            <a:r>
              <a:rPr sz="2400" b="1" spc="85" dirty="0">
                <a:solidFill>
                  <a:srgbClr val="22457A"/>
                </a:solidFill>
                <a:latin typeface="Arial"/>
                <a:cs typeface="Arial"/>
              </a:rPr>
              <a:t>і</a:t>
            </a:r>
            <a:r>
              <a:rPr sz="2400" b="1" spc="25" dirty="0">
                <a:solidFill>
                  <a:srgbClr val="22457A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22457A"/>
                </a:solidFill>
                <a:latin typeface="Arial"/>
                <a:cs typeface="Arial"/>
              </a:rPr>
              <a:t>	</a:t>
            </a:r>
            <a:r>
              <a:rPr lang="uk-UA" sz="4400" b="1" spc="-350" dirty="0" smtClean="0">
                <a:solidFill>
                  <a:srgbClr val="22457A"/>
                </a:solidFill>
                <a:latin typeface="Arial"/>
                <a:cs typeface="Arial"/>
              </a:rPr>
              <a:t>10</a:t>
            </a:r>
            <a:r>
              <a:rPr sz="4400" b="1" spc="-840" dirty="0" smtClean="0">
                <a:solidFill>
                  <a:srgbClr val="22457A"/>
                </a:solidFill>
                <a:latin typeface="Arial"/>
                <a:cs typeface="Arial"/>
              </a:rPr>
              <a:t>%</a:t>
            </a:r>
            <a:endParaRPr sz="4400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043609" y="3939908"/>
            <a:ext cx="6154420" cy="792480"/>
            <a:chOff x="1043609" y="3939908"/>
            <a:chExt cx="6154420" cy="792480"/>
          </a:xfrm>
        </p:grpSpPr>
        <p:sp>
          <p:nvSpPr>
            <p:cNvPr id="38" name="object 38"/>
            <p:cNvSpPr/>
            <p:nvPr/>
          </p:nvSpPr>
          <p:spPr>
            <a:xfrm>
              <a:off x="3419856" y="3939908"/>
              <a:ext cx="2998470" cy="792480"/>
            </a:xfrm>
            <a:custGeom>
              <a:avLst/>
              <a:gdLst/>
              <a:ahLst/>
              <a:cxnLst/>
              <a:rect l="l" t="t" r="r" b="b"/>
              <a:pathLst>
                <a:path w="2998470" h="792479">
                  <a:moveTo>
                    <a:pt x="45707" y="0"/>
                  </a:moveTo>
                  <a:lnTo>
                    <a:pt x="0" y="0"/>
                  </a:lnTo>
                  <a:lnTo>
                    <a:pt x="0" y="792086"/>
                  </a:lnTo>
                  <a:lnTo>
                    <a:pt x="45707" y="792086"/>
                  </a:lnTo>
                  <a:lnTo>
                    <a:pt x="45707" y="0"/>
                  </a:lnTo>
                  <a:close/>
                </a:path>
                <a:path w="2998470" h="792479">
                  <a:moveTo>
                    <a:pt x="2998076" y="0"/>
                  </a:moveTo>
                  <a:lnTo>
                    <a:pt x="2952369" y="0"/>
                  </a:lnTo>
                  <a:lnTo>
                    <a:pt x="2952369" y="792086"/>
                  </a:lnTo>
                  <a:lnTo>
                    <a:pt x="2998076" y="792086"/>
                  </a:lnTo>
                  <a:lnTo>
                    <a:pt x="299807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35883" y="4011904"/>
              <a:ext cx="650875" cy="650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88252" y="4011904"/>
              <a:ext cx="609600" cy="609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43609" y="4011904"/>
              <a:ext cx="650875" cy="650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770633" y="3948176"/>
            <a:ext cx="1412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430" dirty="0" smtClean="0">
                <a:solidFill>
                  <a:srgbClr val="22457A"/>
                </a:solidFill>
                <a:latin typeface="Arial"/>
                <a:cs typeface="Arial"/>
              </a:rPr>
              <a:t>1</a:t>
            </a:r>
            <a:r>
              <a:rPr sz="4400" b="1" spc="-250" dirty="0" smtClean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22457A"/>
                </a:solidFill>
                <a:latin typeface="Arial"/>
                <a:cs typeface="Arial"/>
              </a:rPr>
              <a:t>клас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xmlns="" val="1462860750"/>
              </p:ext>
            </p:extLst>
          </p:nvPr>
        </p:nvGraphicFramePr>
        <p:xfrm>
          <a:off x="762000" y="692787"/>
          <a:ext cx="7086600" cy="308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09600" y="3714750"/>
            <a:ext cx="837306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FFFF00"/>
                </a:solidFill>
              </a:rPr>
              <a:t> </a:t>
            </a:r>
            <a:endParaRPr lang="ru-RU" sz="16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соціально-психологічною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службою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проводиться робота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підлітками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звичок.</a:t>
            </a:r>
            <a:r>
              <a:rPr lang="uk-UA" sz="1600" dirty="0" smtClean="0">
                <a:solidFill>
                  <a:srgbClr val="FFFF00"/>
                </a:solidFill>
              </a:rPr>
              <a:t>.</a:t>
            </a:r>
            <a:r>
              <a:rPr lang="uk-UA" sz="1600" dirty="0" smtClean="0"/>
              <a:t>В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проведено 11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тренингів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ВІЛ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інфекції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тренингів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толерантности, як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агрессії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насилля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психол 19-20\image-0-02-05-9f51ddf4cd81b1a6a67025cfaf05041b9acb98bb26d48cb49ef138e2d36192a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4350"/>
            <a:ext cx="4419600" cy="2895600"/>
          </a:xfrm>
          <a:prstGeom prst="rect">
            <a:avLst/>
          </a:prstGeom>
          <a:noFill/>
        </p:spPr>
      </p:pic>
      <p:pic>
        <p:nvPicPr>
          <p:cNvPr id="7" name="Picture 2" descr="D:\Фото 2019-20\Сныд\изображение_viber_2020-02-21_10-53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90550"/>
            <a:ext cx="40386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11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lA\Desktop\Фото 2019-20\Фото 16 днів проти насіл\78614867_2695191397182593_23847791265201520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90550"/>
            <a:ext cx="3110163" cy="25146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1100" y="3409950"/>
            <a:ext cx="7696200" cy="109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проявів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жорстокості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25 листопада по 10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проводилася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Всеукраїнська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«16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:\Профілактика\DSC03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9055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Фото 2019-20\Фото 16 днів проти насіл\76775180_2695191383849261_424643606822571212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90550"/>
            <a:ext cx="2438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92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3790950"/>
            <a:ext cx="765365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психологічною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службою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толерантности»,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«Тиждень психології»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</p:txBody>
      </p:sp>
      <p:pic>
        <p:nvPicPr>
          <p:cNvPr id="7" name="Picture 7" descr="C:\Users\User\Desktop\19 - 20 пси\CAM01860.jpg"/>
          <p:cNvPicPr>
            <a:picLocks noChangeAspect="1" noChangeArrowheads="1"/>
          </p:cNvPicPr>
          <p:nvPr/>
        </p:nvPicPr>
        <p:blipFill>
          <a:blip r:embed="rId2" cstate="print"/>
          <a:srcRect r="14232"/>
          <a:stretch>
            <a:fillRect/>
          </a:stretch>
        </p:blipFill>
        <p:spPr bwMode="auto">
          <a:xfrm>
            <a:off x="457200" y="209550"/>
            <a:ext cx="3498409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09550"/>
            <a:ext cx="228756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335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149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18540" y="3684523"/>
            <a:ext cx="837306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3350"/>
            <a:ext cx="301227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5750"/>
            <a:ext cx="331202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66800" y="363855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Одним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соціально-психологічної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просвіта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 і психолог 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виступили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загальношкільних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зборах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батьки 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xmlns="" val="6150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6831" y="1032064"/>
            <a:ext cx="4246245" cy="173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solidFill>
                  <a:srgbClr val="7030A0"/>
                </a:solidFill>
              </a:rPr>
              <a:t>ФІНАНСОВО-  </a:t>
            </a:r>
            <a:r>
              <a:rPr sz="4000" spc="-50" dirty="0">
                <a:solidFill>
                  <a:srgbClr val="7030A0"/>
                </a:solidFill>
              </a:rPr>
              <a:t>ГОСПОД</a:t>
            </a:r>
            <a:r>
              <a:rPr sz="4000" spc="-60" dirty="0">
                <a:solidFill>
                  <a:srgbClr val="7030A0"/>
                </a:solidFill>
              </a:rPr>
              <a:t>А</a:t>
            </a:r>
            <a:r>
              <a:rPr sz="4000" spc="-45" dirty="0">
                <a:solidFill>
                  <a:srgbClr val="7030A0"/>
                </a:solidFill>
              </a:rPr>
              <a:t>РСЬКА</a:t>
            </a:r>
            <a:endParaRPr sz="4000" dirty="0">
              <a:solidFill>
                <a:srgbClr val="7030A0"/>
              </a:solidFill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200" spc="110" dirty="0">
                <a:solidFill>
                  <a:srgbClr val="7030A0"/>
                </a:solidFill>
              </a:rPr>
              <a:t>діяльність</a:t>
            </a:r>
            <a:endParaRPr sz="3200"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99990" y="3003842"/>
            <a:ext cx="171665" cy="17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0196" y="2067725"/>
            <a:ext cx="171665" cy="17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6089" y="2283714"/>
            <a:ext cx="160781" cy="160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6080" y="2715767"/>
            <a:ext cx="160782" cy="1607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5946" y="2715806"/>
            <a:ext cx="171665" cy="171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0143" y="1707680"/>
            <a:ext cx="171665" cy="171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6035" y="1779689"/>
            <a:ext cx="171665" cy="171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7954" y="1635671"/>
            <a:ext cx="171665" cy="1716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41456" y="197723"/>
            <a:ext cx="8460397" cy="4948045"/>
            <a:chOff x="683564" y="195453"/>
            <a:chExt cx="8460397" cy="4948045"/>
          </a:xfrm>
        </p:grpSpPr>
        <p:sp>
          <p:nvSpPr>
            <p:cNvPr id="12" name="object 12"/>
            <p:cNvSpPr/>
            <p:nvPr/>
          </p:nvSpPr>
          <p:spPr>
            <a:xfrm>
              <a:off x="4355972" y="2211704"/>
              <a:ext cx="160782" cy="1607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1954" y="267462"/>
              <a:ext cx="160782" cy="1607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9946" y="1059599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7892" y="2139734"/>
              <a:ext cx="171665" cy="1716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1774" y="3003804"/>
              <a:ext cx="160781" cy="1607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19855" y="339509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5837" y="1347597"/>
              <a:ext cx="160782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43783" y="2355723"/>
              <a:ext cx="160781" cy="160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3648" y="2787776"/>
              <a:ext cx="160781" cy="1607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3564" y="2787815"/>
              <a:ext cx="171665" cy="1716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67712" y="1779689"/>
              <a:ext cx="171665" cy="171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55748" y="843572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3694" y="267462"/>
              <a:ext cx="160781" cy="1607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3604" y="1851698"/>
              <a:ext cx="171665" cy="1716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5573" y="1707680"/>
              <a:ext cx="171665" cy="1716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573" y="411480"/>
              <a:ext cx="160781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63648" y="1059599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75613" y="483489"/>
              <a:ext cx="160781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15618" y="987551"/>
              <a:ext cx="160781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72296" y="2931833"/>
              <a:ext cx="171665" cy="1716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28277" y="2139695"/>
              <a:ext cx="160781" cy="1607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84260" y="195453"/>
              <a:ext cx="160781" cy="1607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12251" y="987590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44079" y="2931795"/>
              <a:ext cx="160781" cy="1607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92161" y="267500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48142" y="1275588"/>
              <a:ext cx="160781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28053" y="771563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96126" y="195453"/>
              <a:ext cx="160781" cy="1607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27954" y="339471"/>
              <a:ext cx="160782" cy="16078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36080" y="987590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48045" y="411480"/>
              <a:ext cx="160782" cy="1607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87999" y="915543"/>
              <a:ext cx="160782" cy="1607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11954" y="3651885"/>
              <a:ext cx="160782" cy="160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39946" y="4443958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19855" y="3723881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75837" y="4731994"/>
              <a:ext cx="160782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55748" y="4227931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23694" y="3651885"/>
              <a:ext cx="160781" cy="16078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5573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5573" y="3795890"/>
              <a:ext cx="160781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63648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75613" y="3867899"/>
              <a:ext cx="160781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15618" y="4371949"/>
              <a:ext cx="160781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48522" y="3651885"/>
              <a:ext cx="160781" cy="1607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76513" y="4443958"/>
              <a:ext cx="171665" cy="171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56423" y="3723881"/>
              <a:ext cx="171665" cy="1716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12404" y="4731994"/>
              <a:ext cx="160781" cy="1607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92315" y="4227931"/>
              <a:ext cx="171665" cy="1716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60260" y="3651885"/>
              <a:ext cx="160781" cy="16078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92090" y="5092033"/>
              <a:ext cx="171665" cy="514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92090" y="3795890"/>
              <a:ext cx="160782" cy="1607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00216" y="4443958"/>
              <a:ext cx="171665" cy="1716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12179" y="3867899"/>
              <a:ext cx="160782" cy="160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52135" y="4371949"/>
              <a:ext cx="160782" cy="1607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 descr="Планування - це Перспективне, стратегічне та фінансове планування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92" y="2083662"/>
            <a:ext cx="3512055" cy="23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41572" y="140105"/>
            <a:ext cx="491162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315" lvl="0" defTabSz="914400">
              <a:spcBef>
                <a:spcPts val="0"/>
              </a:spcBef>
            </a:pPr>
            <a:r>
              <a:rPr lang="uk-UA" sz="2000" b="1" i="1" spc="-1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Бюджетно-фінансові показники</a:t>
            </a:r>
            <a:br>
              <a:rPr lang="uk-UA" sz="2000" b="1" i="1" spc="-1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ru-RU" sz="2000" b="1" spc="190" dirty="0" err="1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Загальні</a:t>
            </a:r>
            <a:r>
              <a:rPr lang="ru-RU" sz="2000" b="1" spc="190" dirty="0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 </a:t>
            </a:r>
            <a:r>
              <a:rPr lang="ru-RU" sz="2000" b="1" spc="190" dirty="0" err="1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видатки</a:t>
            </a:r>
            <a:r>
              <a:rPr lang="ru-RU" sz="2000" b="1" spc="190" dirty="0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 за 2019 </a:t>
            </a:r>
            <a:r>
              <a:rPr lang="ru-RU" sz="2000" b="1" spc="190" dirty="0" err="1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рік</a:t>
            </a:r>
            <a:r>
              <a:rPr lang="ru-RU" sz="2000" b="1" spc="190" dirty="0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</a:br>
            <a:endParaRPr sz="2000" b="1" i="1" spc="-5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75248" y="757593"/>
            <a:ext cx="8143875" cy="4248785"/>
            <a:chOff x="854697" y="771537"/>
            <a:chExt cx="8143875" cy="4248785"/>
          </a:xfrm>
        </p:grpSpPr>
        <p:sp>
          <p:nvSpPr>
            <p:cNvPr id="8" name="object 8"/>
            <p:cNvSpPr/>
            <p:nvPr/>
          </p:nvSpPr>
          <p:spPr>
            <a:xfrm>
              <a:off x="854697" y="77153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E27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4697" y="149162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D18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4697" y="221171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4697" y="293180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4697" y="3651872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1491" y="4371953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08714" y="656987"/>
            <a:ext cx="8110218" cy="459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315">
              <a:lnSpc>
                <a:spcPct val="100000"/>
              </a:lnSpc>
            </a:pPr>
            <a:endParaRPr lang="uk-UA" sz="1600" b="0" spc="190" dirty="0" smtClean="0">
              <a:solidFill>
                <a:srgbClr val="FFFFFF"/>
              </a:solidFill>
              <a:latin typeface="Roboto Condensed"/>
              <a:cs typeface="Roboto Condensed"/>
            </a:endParaRPr>
          </a:p>
          <a:p>
            <a:pPr marL="615315" marR="894715">
              <a:lnSpc>
                <a:spcPct val="200000"/>
              </a:lnSpc>
            </a:pPr>
            <a:r>
              <a:rPr lang="uk-UA" b="1" spc="180" dirty="0" smtClean="0">
                <a:solidFill>
                  <a:srgbClr val="002060"/>
                </a:solidFill>
                <a:latin typeface="Roboto Condensed"/>
                <a:cs typeface="Roboto Condensed"/>
              </a:rPr>
              <a:t>Загальний фонд в </a:t>
            </a:r>
            <a:r>
              <a:rPr lang="uk-UA" b="1" spc="180" dirty="0" err="1" smtClean="0">
                <a:solidFill>
                  <a:srgbClr val="002060"/>
                </a:solidFill>
                <a:latin typeface="Roboto Condensed"/>
                <a:cs typeface="Roboto Condensed"/>
              </a:rPr>
              <a:t>т.ч</a:t>
            </a:r>
            <a:r>
              <a:rPr lang="uk-UA" b="1" spc="180" dirty="0" smtClean="0">
                <a:solidFill>
                  <a:srgbClr val="002060"/>
                </a:solidFill>
                <a:latin typeface="Roboto Condensed"/>
                <a:cs typeface="Roboto Condensed"/>
              </a:rPr>
              <a:t>.      –  14049076   </a:t>
            </a:r>
          </a:p>
          <a:p>
            <a:pPr marL="901065" marR="894715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b="1" spc="180" dirty="0" smtClean="0">
                <a:solidFill>
                  <a:srgbClr val="002060"/>
                </a:solidFill>
                <a:latin typeface="Roboto Condensed"/>
                <a:cs typeface="Roboto Condensed"/>
              </a:rPr>
              <a:t>державний бюджет       -   9983218</a:t>
            </a:r>
          </a:p>
          <a:p>
            <a:pPr marL="901065" marR="894715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uk-UA" b="1" spc="180" dirty="0">
                <a:solidFill>
                  <a:srgbClr val="002060"/>
                </a:solidFill>
                <a:latin typeface="Roboto Condensed"/>
                <a:cs typeface="Roboto Condensed"/>
              </a:rPr>
              <a:t>м</a:t>
            </a:r>
            <a:r>
              <a:rPr lang="uk-UA" b="1" spc="180" dirty="0" smtClean="0">
                <a:solidFill>
                  <a:srgbClr val="002060"/>
                </a:solidFill>
                <a:latin typeface="Roboto Condensed"/>
                <a:cs typeface="Roboto Condensed"/>
              </a:rPr>
              <a:t>ісцевий бюджет        -    4065858</a:t>
            </a:r>
          </a:p>
          <a:p>
            <a:pPr marL="901065" marR="894715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uk-UA" b="1" spc="180" dirty="0" smtClean="0">
                <a:solidFill>
                  <a:srgbClr val="002060"/>
                </a:solidFill>
                <a:latin typeface="Roboto Condensed"/>
                <a:cs typeface="Roboto Condensed"/>
              </a:rPr>
              <a:t>Інші надходження       -    170201</a:t>
            </a:r>
          </a:p>
          <a:p>
            <a:pPr marL="901065" marR="894715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uk-UA" b="1" spc="180" dirty="0" smtClean="0">
                <a:solidFill>
                  <a:srgbClr val="FFFF00"/>
                </a:solidFill>
                <a:latin typeface="Roboto Condensed"/>
                <a:cs typeface="Roboto Condensed"/>
              </a:rPr>
              <a:t>оплата праці              -    11972191</a:t>
            </a:r>
          </a:p>
          <a:p>
            <a:pPr marL="901065" marR="894715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uk-UA" b="1" spc="180" dirty="0" smtClean="0">
                <a:solidFill>
                  <a:srgbClr val="FFFF00"/>
                </a:solidFill>
                <a:latin typeface="Roboto Condensed"/>
                <a:cs typeface="Roboto Condensed"/>
              </a:rPr>
              <a:t>Оплата комунальних витрат - 1138660</a:t>
            </a:r>
          </a:p>
          <a:p>
            <a:pPr>
              <a:lnSpc>
                <a:spcPct val="100000"/>
              </a:lnSpc>
            </a:pPr>
            <a:endParaRPr sz="2100" dirty="0">
              <a:latin typeface="Roboto Condensed"/>
              <a:cs typeface="Roboto Condense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814425"/>
            <a:ext cx="332740" cy="4063365"/>
          </a:xfrm>
          <a:custGeom>
            <a:avLst/>
            <a:gdLst/>
            <a:ahLst/>
            <a:cxnLst/>
            <a:rect l="l" t="t" r="r" b="b"/>
            <a:pathLst>
              <a:path w="332740" h="4063365">
                <a:moveTo>
                  <a:pt x="304800" y="3577183"/>
                </a:moveTo>
                <a:lnTo>
                  <a:pt x="114300" y="3843883"/>
                </a:lnTo>
                <a:lnTo>
                  <a:pt x="0" y="3739108"/>
                </a:lnTo>
                <a:lnTo>
                  <a:pt x="142875" y="4062958"/>
                </a:lnTo>
                <a:lnTo>
                  <a:pt x="304800" y="3577183"/>
                </a:lnTo>
                <a:close/>
              </a:path>
              <a:path w="332740" h="4063365">
                <a:moveTo>
                  <a:pt x="304800" y="2857119"/>
                </a:moveTo>
                <a:lnTo>
                  <a:pt x="114300" y="3123806"/>
                </a:lnTo>
                <a:lnTo>
                  <a:pt x="0" y="3019031"/>
                </a:lnTo>
                <a:lnTo>
                  <a:pt x="142875" y="3342881"/>
                </a:lnTo>
                <a:lnTo>
                  <a:pt x="304800" y="2857119"/>
                </a:lnTo>
                <a:close/>
              </a:path>
              <a:path w="332740" h="4063365">
                <a:moveTo>
                  <a:pt x="304800" y="2137029"/>
                </a:moveTo>
                <a:lnTo>
                  <a:pt x="114300" y="2403729"/>
                </a:lnTo>
                <a:lnTo>
                  <a:pt x="0" y="2298954"/>
                </a:lnTo>
                <a:lnTo>
                  <a:pt x="142875" y="2622816"/>
                </a:lnTo>
                <a:lnTo>
                  <a:pt x="304800" y="2137029"/>
                </a:lnTo>
                <a:close/>
              </a:path>
              <a:path w="332740" h="4063365">
                <a:moveTo>
                  <a:pt x="304800" y="1416939"/>
                </a:moveTo>
                <a:lnTo>
                  <a:pt x="114300" y="1683639"/>
                </a:lnTo>
                <a:lnTo>
                  <a:pt x="0" y="1578864"/>
                </a:lnTo>
                <a:lnTo>
                  <a:pt x="142875" y="1902714"/>
                </a:lnTo>
                <a:lnTo>
                  <a:pt x="304800" y="1416939"/>
                </a:lnTo>
                <a:close/>
              </a:path>
              <a:path w="332740" h="4063365">
                <a:moveTo>
                  <a:pt x="304800" y="696849"/>
                </a:moveTo>
                <a:lnTo>
                  <a:pt x="114300" y="963549"/>
                </a:lnTo>
                <a:lnTo>
                  <a:pt x="0" y="858774"/>
                </a:lnTo>
                <a:lnTo>
                  <a:pt x="142875" y="1182624"/>
                </a:lnTo>
                <a:lnTo>
                  <a:pt x="304800" y="696849"/>
                </a:lnTo>
                <a:close/>
              </a:path>
              <a:path w="332740" h="4063365">
                <a:moveTo>
                  <a:pt x="332562" y="0"/>
                </a:moveTo>
                <a:lnTo>
                  <a:pt x="142062" y="266700"/>
                </a:lnTo>
                <a:lnTo>
                  <a:pt x="27762" y="161925"/>
                </a:lnTo>
                <a:lnTo>
                  <a:pt x="170637" y="485775"/>
                </a:lnTo>
                <a:lnTo>
                  <a:pt x="332562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02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41572" y="140105"/>
            <a:ext cx="491162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315" lvl="0" defTabSz="914400">
              <a:spcBef>
                <a:spcPts val="0"/>
              </a:spcBef>
            </a:pPr>
            <a:r>
              <a:rPr lang="ru-RU" sz="2000" b="1" spc="190" dirty="0" err="1" smtClean="0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Загальні</a:t>
            </a:r>
            <a:r>
              <a:rPr lang="ru-RU" sz="2000" b="1" spc="190" dirty="0" smtClean="0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 </a:t>
            </a:r>
            <a:r>
              <a:rPr lang="ru-RU" sz="2000" b="1" spc="190" dirty="0" err="1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видатки</a:t>
            </a:r>
            <a:r>
              <a:rPr lang="ru-RU" sz="2000" b="1" spc="190" dirty="0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 за 2019 </a:t>
            </a:r>
            <a:r>
              <a:rPr lang="ru-RU" sz="2000" b="1" spc="190" dirty="0" err="1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рік</a:t>
            </a:r>
            <a:r>
              <a:rPr lang="ru-RU" sz="2000" b="1" spc="190" dirty="0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Roboto Condensed"/>
                <a:ea typeface="+mn-ea"/>
                <a:cs typeface="Roboto Condensed"/>
              </a:rPr>
            </a:br>
            <a:endParaRPr sz="2000" b="1" i="1" spc="-5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75248" y="757593"/>
            <a:ext cx="8143875" cy="4248785"/>
            <a:chOff x="854697" y="771537"/>
            <a:chExt cx="8143875" cy="4248785"/>
          </a:xfrm>
        </p:grpSpPr>
        <p:sp>
          <p:nvSpPr>
            <p:cNvPr id="8" name="object 8"/>
            <p:cNvSpPr/>
            <p:nvPr/>
          </p:nvSpPr>
          <p:spPr>
            <a:xfrm>
              <a:off x="854697" y="77153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E27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4697" y="149162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D18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4697" y="221171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4697" y="2931807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4697" y="3651872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1491" y="4371953"/>
              <a:ext cx="8136890" cy="648335"/>
            </a:xfrm>
            <a:custGeom>
              <a:avLst/>
              <a:gdLst/>
              <a:ahLst/>
              <a:cxnLst/>
              <a:rect l="l" t="t" r="r" b="b"/>
              <a:pathLst>
                <a:path w="8136890" h="648335">
                  <a:moveTo>
                    <a:pt x="8136890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8136890" y="648068"/>
                  </a:lnTo>
                  <a:lnTo>
                    <a:pt x="813689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3400" y="596434"/>
            <a:ext cx="8382000" cy="459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315">
              <a:lnSpc>
                <a:spcPct val="100000"/>
              </a:lnSpc>
            </a:pPr>
            <a:endParaRPr lang="uk-UA" sz="1600" b="0" spc="190" dirty="0" smtClean="0">
              <a:solidFill>
                <a:srgbClr val="FFFFFF"/>
              </a:solidFill>
              <a:latin typeface="Roboto Condensed"/>
              <a:cs typeface="Roboto Condensed"/>
            </a:endParaRPr>
          </a:p>
          <a:p>
            <a:pPr marL="615315" marR="894715">
              <a:lnSpc>
                <a:spcPct val="200000"/>
              </a:lnSpc>
            </a:pPr>
            <a:r>
              <a:rPr lang="uk-UA" b="1" spc="180" dirty="0" smtClean="0">
                <a:solidFill>
                  <a:srgbClr val="002060"/>
                </a:solidFill>
                <a:latin typeface="Roboto Condensed"/>
                <a:cs typeface="Roboto Condensed"/>
              </a:rPr>
              <a:t>Поточні видатки            –        938225  </a:t>
            </a:r>
          </a:p>
          <a:p>
            <a:pPr marL="901065" marR="894715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b="1" spc="180" dirty="0" smtClean="0">
                <a:solidFill>
                  <a:srgbClr val="002060"/>
                </a:solidFill>
                <a:latin typeface="Roboto Condensed"/>
                <a:cs typeface="Roboto Condensed"/>
              </a:rPr>
              <a:t>матеріали для ремонту    -   2210  -  213097</a:t>
            </a:r>
          </a:p>
          <a:p>
            <a:pPr marL="901065" marR="894715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uk-UA" b="1" spc="180" dirty="0" smtClean="0">
                <a:solidFill>
                  <a:srgbClr val="002060"/>
                </a:solidFill>
                <a:latin typeface="Roboto Condensed"/>
                <a:cs typeface="Roboto Condensed"/>
              </a:rPr>
              <a:t>Придбання медикаментів-    2220   - 4042</a:t>
            </a:r>
          </a:p>
          <a:p>
            <a:pPr marL="901065" marR="894715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uk-UA" b="1" spc="180" dirty="0" smtClean="0">
                <a:solidFill>
                  <a:srgbClr val="002060"/>
                </a:solidFill>
                <a:latin typeface="Roboto Condensed"/>
                <a:cs typeface="Roboto Condensed"/>
              </a:rPr>
              <a:t>Харчування учнів           -    2230   -  558908</a:t>
            </a:r>
          </a:p>
          <a:p>
            <a:pPr marL="901065" marR="894715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uk-UA" b="1" spc="180" dirty="0" smtClean="0">
                <a:solidFill>
                  <a:srgbClr val="FFFF00"/>
                </a:solidFill>
                <a:latin typeface="Roboto Condensed"/>
                <a:cs typeface="Roboto Condensed"/>
              </a:rPr>
              <a:t>Інші послуги                   -    2240  -  136475</a:t>
            </a:r>
          </a:p>
          <a:p>
            <a:pPr marL="901065" marR="894715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uk-UA" b="1" spc="180" dirty="0" smtClean="0">
                <a:solidFill>
                  <a:srgbClr val="FFFF00"/>
                </a:solidFill>
                <a:latin typeface="Roboto Condensed"/>
                <a:cs typeface="Roboto Condensed"/>
              </a:rPr>
              <a:t>Видатки (курси, семінари) – 2250 -   </a:t>
            </a:r>
            <a:r>
              <a:rPr lang="uk-UA" sz="1600" b="1" spc="180" dirty="0" smtClean="0">
                <a:solidFill>
                  <a:srgbClr val="FFFF00"/>
                </a:solidFill>
                <a:latin typeface="Roboto Condensed"/>
                <a:cs typeface="Roboto Condensed"/>
              </a:rPr>
              <a:t>25700</a:t>
            </a:r>
          </a:p>
          <a:p>
            <a:pPr>
              <a:lnSpc>
                <a:spcPct val="100000"/>
              </a:lnSpc>
            </a:pPr>
            <a:endParaRPr sz="2100" dirty="0">
              <a:latin typeface="Roboto Condensed"/>
              <a:cs typeface="Roboto Condense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814425"/>
            <a:ext cx="332740" cy="4063365"/>
          </a:xfrm>
          <a:custGeom>
            <a:avLst/>
            <a:gdLst/>
            <a:ahLst/>
            <a:cxnLst/>
            <a:rect l="l" t="t" r="r" b="b"/>
            <a:pathLst>
              <a:path w="332740" h="4063365">
                <a:moveTo>
                  <a:pt x="304800" y="3577183"/>
                </a:moveTo>
                <a:lnTo>
                  <a:pt x="114300" y="3843883"/>
                </a:lnTo>
                <a:lnTo>
                  <a:pt x="0" y="3739108"/>
                </a:lnTo>
                <a:lnTo>
                  <a:pt x="142875" y="4062958"/>
                </a:lnTo>
                <a:lnTo>
                  <a:pt x="304800" y="3577183"/>
                </a:lnTo>
                <a:close/>
              </a:path>
              <a:path w="332740" h="4063365">
                <a:moveTo>
                  <a:pt x="304800" y="2857119"/>
                </a:moveTo>
                <a:lnTo>
                  <a:pt x="114300" y="3123806"/>
                </a:lnTo>
                <a:lnTo>
                  <a:pt x="0" y="3019031"/>
                </a:lnTo>
                <a:lnTo>
                  <a:pt x="142875" y="3342881"/>
                </a:lnTo>
                <a:lnTo>
                  <a:pt x="304800" y="2857119"/>
                </a:lnTo>
                <a:close/>
              </a:path>
              <a:path w="332740" h="4063365">
                <a:moveTo>
                  <a:pt x="304800" y="2137029"/>
                </a:moveTo>
                <a:lnTo>
                  <a:pt x="114300" y="2403729"/>
                </a:lnTo>
                <a:lnTo>
                  <a:pt x="0" y="2298954"/>
                </a:lnTo>
                <a:lnTo>
                  <a:pt x="142875" y="2622816"/>
                </a:lnTo>
                <a:lnTo>
                  <a:pt x="304800" y="2137029"/>
                </a:lnTo>
                <a:close/>
              </a:path>
              <a:path w="332740" h="4063365">
                <a:moveTo>
                  <a:pt x="304800" y="1416939"/>
                </a:moveTo>
                <a:lnTo>
                  <a:pt x="114300" y="1683639"/>
                </a:lnTo>
                <a:lnTo>
                  <a:pt x="0" y="1578864"/>
                </a:lnTo>
                <a:lnTo>
                  <a:pt x="142875" y="1902714"/>
                </a:lnTo>
                <a:lnTo>
                  <a:pt x="304800" y="1416939"/>
                </a:lnTo>
                <a:close/>
              </a:path>
              <a:path w="332740" h="4063365">
                <a:moveTo>
                  <a:pt x="304800" y="696849"/>
                </a:moveTo>
                <a:lnTo>
                  <a:pt x="114300" y="963549"/>
                </a:lnTo>
                <a:lnTo>
                  <a:pt x="0" y="858774"/>
                </a:lnTo>
                <a:lnTo>
                  <a:pt x="142875" y="1182624"/>
                </a:lnTo>
                <a:lnTo>
                  <a:pt x="304800" y="696849"/>
                </a:lnTo>
                <a:close/>
              </a:path>
              <a:path w="332740" h="4063365">
                <a:moveTo>
                  <a:pt x="332562" y="0"/>
                </a:moveTo>
                <a:lnTo>
                  <a:pt x="142062" y="266700"/>
                </a:lnTo>
                <a:lnTo>
                  <a:pt x="27762" y="161925"/>
                </a:lnTo>
                <a:lnTo>
                  <a:pt x="170637" y="485775"/>
                </a:lnTo>
                <a:lnTo>
                  <a:pt x="332562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5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85563" y="736576"/>
            <a:ext cx="7591023" cy="3206774"/>
            <a:chOff x="1569339" y="742954"/>
            <a:chExt cx="7057776" cy="3124906"/>
          </a:xfrm>
        </p:grpSpPr>
        <p:sp>
          <p:nvSpPr>
            <p:cNvPr id="7" name="Полилиния 6"/>
            <p:cNvSpPr/>
            <p:nvPr/>
          </p:nvSpPr>
          <p:spPr>
            <a:xfrm>
              <a:off x="1569339" y="742954"/>
              <a:ext cx="7057776" cy="695129"/>
            </a:xfrm>
            <a:custGeom>
              <a:avLst/>
              <a:gdLst>
                <a:gd name="connsiteX0" fmla="*/ 0 w 7014476"/>
                <a:gd name="connsiteY0" fmla="*/ 0 h 787899"/>
                <a:gd name="connsiteX1" fmla="*/ 7014476 w 7014476"/>
                <a:gd name="connsiteY1" fmla="*/ 0 h 787899"/>
                <a:gd name="connsiteX2" fmla="*/ 7014476 w 7014476"/>
                <a:gd name="connsiteY2" fmla="*/ 787899 h 787899"/>
                <a:gd name="connsiteX3" fmla="*/ 0 w 7014476"/>
                <a:gd name="connsiteY3" fmla="*/ 787899 h 787899"/>
                <a:gd name="connsiteX4" fmla="*/ 0 w 7014476"/>
                <a:gd name="connsiteY4" fmla="*/ 0 h 7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4476" h="787899">
                  <a:moveTo>
                    <a:pt x="0" y="0"/>
                  </a:moveTo>
                  <a:lnTo>
                    <a:pt x="7014476" y="0"/>
                  </a:lnTo>
                  <a:lnTo>
                    <a:pt x="7014476" y="787899"/>
                  </a:lnTo>
                  <a:lnTo>
                    <a:pt x="0" y="787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671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613340" y="3374372"/>
              <a:ext cx="7010400" cy="493488"/>
            </a:xfrm>
            <a:custGeom>
              <a:avLst/>
              <a:gdLst>
                <a:gd name="connsiteX0" fmla="*/ 0 w 4532756"/>
                <a:gd name="connsiteY0" fmla="*/ 0 h 787899"/>
                <a:gd name="connsiteX1" fmla="*/ 4532756 w 4532756"/>
                <a:gd name="connsiteY1" fmla="*/ 0 h 787899"/>
                <a:gd name="connsiteX2" fmla="*/ 4532756 w 4532756"/>
                <a:gd name="connsiteY2" fmla="*/ 787899 h 787899"/>
                <a:gd name="connsiteX3" fmla="*/ 0 w 4532756"/>
                <a:gd name="connsiteY3" fmla="*/ 787899 h 787899"/>
                <a:gd name="connsiteX4" fmla="*/ 0 w 4532756"/>
                <a:gd name="connsiteY4" fmla="*/ 0 h 7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2756" h="787899">
                  <a:moveTo>
                    <a:pt x="0" y="0"/>
                  </a:moveTo>
                  <a:lnTo>
                    <a:pt x="4532756" y="0"/>
                  </a:lnTo>
                  <a:lnTo>
                    <a:pt x="4532756" y="787899"/>
                  </a:lnTo>
                  <a:lnTo>
                    <a:pt x="0" y="787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671" tIns="57150" rIns="57150" bIns="57150" numCol="1" spcCol="1270" anchor="ctr" anchorCtr="0">
              <a:noAutofit/>
            </a:bodyPr>
            <a:lstStyle/>
            <a:p>
              <a:pPr marL="12700" marR="1852295">
                <a:lnSpc>
                  <a:spcPct val="150000"/>
                </a:lnSpc>
              </a:pPr>
              <a:r>
                <a:rPr lang="uk-UA" spc="204" dirty="0">
                  <a:latin typeface="Roboto Condensed"/>
                  <a:cs typeface="Roboto Condensed"/>
                </a:rPr>
                <a:t>Шафи – </a:t>
              </a:r>
              <a:r>
                <a:rPr lang="uk-UA" b="1" spc="204" dirty="0">
                  <a:latin typeface="Arial Black" panose="020B0A04020102020204" pitchFamily="34" charset="0"/>
                  <a:cs typeface="Roboto Condensed"/>
                </a:rPr>
                <a:t>35000 грн</a:t>
              </a:r>
              <a:endParaRPr lang="uk-UA" b="1" dirty="0">
                <a:latin typeface="Arial Black" panose="020B0A04020102020204" pitchFamily="34" charset="0"/>
                <a:cs typeface="Roboto Condensed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613340" y="2072475"/>
              <a:ext cx="7010400" cy="1274832"/>
            </a:xfrm>
            <a:custGeom>
              <a:avLst/>
              <a:gdLst>
                <a:gd name="connsiteX0" fmla="*/ 0 w 4398598"/>
                <a:gd name="connsiteY0" fmla="*/ 0 h 787899"/>
                <a:gd name="connsiteX1" fmla="*/ 4398598 w 4398598"/>
                <a:gd name="connsiteY1" fmla="*/ 0 h 787899"/>
                <a:gd name="connsiteX2" fmla="*/ 4398598 w 4398598"/>
                <a:gd name="connsiteY2" fmla="*/ 787899 h 787899"/>
                <a:gd name="connsiteX3" fmla="*/ 0 w 4398598"/>
                <a:gd name="connsiteY3" fmla="*/ 787899 h 787899"/>
                <a:gd name="connsiteX4" fmla="*/ 0 w 4398598"/>
                <a:gd name="connsiteY4" fmla="*/ 0 h 7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8598" h="787899">
                  <a:moveTo>
                    <a:pt x="0" y="0"/>
                  </a:moveTo>
                  <a:lnTo>
                    <a:pt x="4398598" y="0"/>
                  </a:lnTo>
                  <a:lnTo>
                    <a:pt x="4398598" y="787899"/>
                  </a:lnTo>
                  <a:lnTo>
                    <a:pt x="0" y="787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671" tIns="57150" rIns="57150" bIns="57150" numCol="1" spcCol="1270" anchor="ctr" anchorCtr="0">
              <a:noAutofit/>
            </a:bodyPr>
            <a:lstStyle/>
            <a:p>
              <a:pPr marL="12700" marR="1852295">
                <a:lnSpc>
                  <a:spcPct val="150000"/>
                </a:lnSpc>
              </a:pPr>
              <a:r>
                <a:rPr lang="uk-UA" spc="175" dirty="0">
                  <a:latin typeface="Roboto Condensed"/>
                  <a:cs typeface="Roboto Condensed"/>
                </a:rPr>
                <a:t>Ноутбуки – </a:t>
              </a:r>
              <a:r>
                <a:rPr lang="uk-UA" b="1" spc="175" dirty="0">
                  <a:latin typeface="Arial Black" panose="020B0A04020102020204" pitchFamily="34" charset="0"/>
                  <a:cs typeface="Roboto Condensed"/>
                </a:rPr>
                <a:t>18 800 </a:t>
              </a:r>
              <a:endParaRPr lang="uk-UA" spc="204" dirty="0" smtClean="0">
                <a:latin typeface="Roboto Condensed"/>
                <a:cs typeface="Roboto Condensed"/>
              </a:endParaRPr>
            </a:p>
            <a:p>
              <a:pPr marL="12700" marR="1852295">
                <a:lnSpc>
                  <a:spcPct val="150000"/>
                </a:lnSpc>
              </a:pPr>
              <a:r>
                <a:rPr lang="uk-UA" spc="204" dirty="0" err="1" smtClean="0">
                  <a:latin typeface="Roboto Condensed"/>
                  <a:cs typeface="Roboto Condensed"/>
                </a:rPr>
                <a:t>Проєктор</a:t>
              </a:r>
              <a:r>
                <a:rPr lang="uk-UA" spc="204" dirty="0" smtClean="0">
                  <a:latin typeface="Roboto Condensed"/>
                  <a:cs typeface="Roboto Condensed"/>
                </a:rPr>
                <a:t> </a:t>
              </a:r>
              <a:r>
                <a:rPr lang="uk-UA" spc="204" dirty="0">
                  <a:latin typeface="Roboto Condensed"/>
                  <a:cs typeface="Roboto Condensed"/>
                </a:rPr>
                <a:t>– </a:t>
              </a:r>
              <a:r>
                <a:rPr lang="uk-UA" b="1" spc="204" dirty="0" smtClean="0">
                  <a:latin typeface="Arial Black" panose="020B0A04020102020204" pitchFamily="34" charset="0"/>
                  <a:cs typeface="Roboto Condensed"/>
                </a:rPr>
                <a:t>9456грн</a:t>
              </a:r>
            </a:p>
            <a:p>
              <a:pPr marL="12700" marR="1852295">
                <a:lnSpc>
                  <a:spcPct val="150000"/>
                </a:lnSpc>
              </a:pPr>
              <a:r>
                <a:rPr lang="uk-UA" spc="204" dirty="0" err="1">
                  <a:latin typeface="Roboto Condensed"/>
                  <a:cs typeface="Roboto Condensed"/>
                </a:rPr>
                <a:t>Ламінатор</a:t>
              </a:r>
              <a:r>
                <a:rPr lang="uk-UA" spc="204" dirty="0">
                  <a:latin typeface="Roboto Condensed"/>
                  <a:cs typeface="Roboto Condensed"/>
                </a:rPr>
                <a:t> – </a:t>
              </a:r>
              <a:r>
                <a:rPr lang="uk-UA" b="1" spc="204" dirty="0">
                  <a:latin typeface="Arial Black" panose="020B0A04020102020204" pitchFamily="34" charset="0"/>
                  <a:cs typeface="Roboto Condensed"/>
                </a:rPr>
                <a:t>8790 грн 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569339" y="1438083"/>
              <a:ext cx="7057776" cy="607329"/>
            </a:xfrm>
            <a:custGeom>
              <a:avLst/>
              <a:gdLst>
                <a:gd name="connsiteX0" fmla="*/ 0 w 4251608"/>
                <a:gd name="connsiteY0" fmla="*/ 0 h 787899"/>
                <a:gd name="connsiteX1" fmla="*/ 4251608 w 4251608"/>
                <a:gd name="connsiteY1" fmla="*/ 0 h 787899"/>
                <a:gd name="connsiteX2" fmla="*/ 4251608 w 4251608"/>
                <a:gd name="connsiteY2" fmla="*/ 787899 h 787899"/>
                <a:gd name="connsiteX3" fmla="*/ 0 w 4251608"/>
                <a:gd name="connsiteY3" fmla="*/ 787899 h 787899"/>
                <a:gd name="connsiteX4" fmla="*/ 0 w 4251608"/>
                <a:gd name="connsiteY4" fmla="*/ 0 h 7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1608" h="787899">
                  <a:moveTo>
                    <a:pt x="0" y="0"/>
                  </a:moveTo>
                  <a:lnTo>
                    <a:pt x="4251608" y="0"/>
                  </a:lnTo>
                  <a:lnTo>
                    <a:pt x="4251608" y="787899"/>
                  </a:lnTo>
                  <a:lnTo>
                    <a:pt x="0" y="787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671" tIns="57150" rIns="57150" bIns="57150" numCol="1" spcCol="1270" anchor="ctr" anchorCtr="0">
              <a:noAutofit/>
            </a:bodyPr>
            <a:lstStyle/>
            <a:p>
              <a:pPr marL="12700">
                <a:lnSpc>
                  <a:spcPct val="150000"/>
                </a:lnSpc>
                <a:spcBef>
                  <a:spcPts val="1200"/>
                </a:spcBef>
              </a:pPr>
              <a:r>
                <a:rPr lang="uk-UA" spc="204" dirty="0">
                  <a:latin typeface="Roboto Condensed"/>
                  <a:cs typeface="Roboto Condensed"/>
                </a:rPr>
                <a:t>Розвиваючі ігри – </a:t>
              </a:r>
              <a:r>
                <a:rPr lang="uk-UA" b="1" spc="204" dirty="0">
                  <a:latin typeface="Arial Black" panose="020B0A04020102020204" pitchFamily="34" charset="0"/>
                  <a:cs typeface="Roboto Condensed"/>
                </a:rPr>
                <a:t>6148 грн</a:t>
              </a:r>
              <a:endParaRPr lang="uk-UA" b="1" dirty="0">
                <a:latin typeface="Arial Black" panose="020B0A04020102020204" pitchFamily="34" charset="0"/>
                <a:cs typeface="Roboto Condensed"/>
              </a:endParaRPr>
            </a:p>
          </p:txBody>
        </p:sp>
      </p:grpSp>
      <p:sp>
        <p:nvSpPr>
          <p:cNvPr id="16" name="Полилиния 15"/>
          <p:cNvSpPr/>
          <p:nvPr/>
        </p:nvSpPr>
        <p:spPr>
          <a:xfrm>
            <a:off x="1081933" y="3947491"/>
            <a:ext cx="7591022" cy="563160"/>
          </a:xfrm>
          <a:custGeom>
            <a:avLst/>
            <a:gdLst>
              <a:gd name="connsiteX0" fmla="*/ 0 w 4251608"/>
              <a:gd name="connsiteY0" fmla="*/ 0 h 787899"/>
              <a:gd name="connsiteX1" fmla="*/ 4251608 w 4251608"/>
              <a:gd name="connsiteY1" fmla="*/ 0 h 787899"/>
              <a:gd name="connsiteX2" fmla="*/ 4251608 w 4251608"/>
              <a:gd name="connsiteY2" fmla="*/ 787899 h 787899"/>
              <a:gd name="connsiteX3" fmla="*/ 0 w 4251608"/>
              <a:gd name="connsiteY3" fmla="*/ 787899 h 787899"/>
              <a:gd name="connsiteX4" fmla="*/ 0 w 4251608"/>
              <a:gd name="connsiteY4" fmla="*/ 0 h 78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1608" h="787899">
                <a:moveTo>
                  <a:pt x="0" y="0"/>
                </a:moveTo>
                <a:lnTo>
                  <a:pt x="4251608" y="0"/>
                </a:lnTo>
                <a:lnTo>
                  <a:pt x="4251608" y="787899"/>
                </a:lnTo>
                <a:lnTo>
                  <a:pt x="0" y="7878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671" tIns="57150" rIns="57150" bIns="57150" numCol="1" spcCol="1270" anchor="ctr" anchorCtr="0">
            <a:noAutofit/>
          </a:bodyPr>
          <a:lstStyle/>
          <a:p>
            <a:r>
              <a:rPr lang="ru-RU" spc="140" dirty="0" err="1">
                <a:latin typeface="Roboto Condensed"/>
                <a:cs typeface="Roboto Condensed"/>
              </a:rPr>
              <a:t>Меблі</a:t>
            </a:r>
            <a:r>
              <a:rPr lang="ru-RU" spc="140" dirty="0">
                <a:latin typeface="Roboto Condensed"/>
                <a:cs typeface="Roboto Condensed"/>
              </a:rPr>
              <a:t>:</a:t>
            </a:r>
            <a:r>
              <a:rPr lang="ru-RU" spc="30" dirty="0">
                <a:latin typeface="Roboto Condensed"/>
                <a:cs typeface="Roboto Condensed"/>
              </a:rPr>
              <a:t> </a:t>
            </a:r>
            <a:r>
              <a:rPr lang="ru-RU" spc="204" dirty="0" err="1">
                <a:latin typeface="Roboto Condensed"/>
                <a:cs typeface="Roboto Condensed"/>
              </a:rPr>
              <a:t>парти</a:t>
            </a:r>
            <a:r>
              <a:rPr lang="ru-RU" spc="204" dirty="0">
                <a:latin typeface="Roboto Condensed"/>
                <a:cs typeface="Roboto Condensed"/>
              </a:rPr>
              <a:t> (25 комп.)</a:t>
            </a:r>
            <a:r>
              <a:rPr lang="ru-RU" spc="30" dirty="0">
                <a:latin typeface="Roboto Condensed"/>
                <a:cs typeface="Roboto Condensed"/>
              </a:rPr>
              <a:t> </a:t>
            </a:r>
            <a:r>
              <a:rPr lang="ru-RU" spc="165" dirty="0">
                <a:latin typeface="Roboto Condensed"/>
                <a:cs typeface="Roboto Condensed"/>
              </a:rPr>
              <a:t>–</a:t>
            </a:r>
            <a:r>
              <a:rPr lang="ru-RU" spc="30" dirty="0">
                <a:latin typeface="Roboto Condensed"/>
                <a:cs typeface="Roboto Condensed"/>
              </a:rPr>
              <a:t> </a:t>
            </a:r>
            <a:r>
              <a:rPr lang="ru-RU" spc="-155" dirty="0">
                <a:latin typeface="Arial Black" panose="020B0A04020102020204" pitchFamily="34" charset="0"/>
                <a:cs typeface="Arial Black"/>
              </a:rPr>
              <a:t>51 216</a:t>
            </a:r>
            <a:endParaRPr lang="uk-UA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43" y="742633"/>
            <a:ext cx="885333" cy="13779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513" y="2120630"/>
            <a:ext cx="881704" cy="2385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0200" y="800280"/>
            <a:ext cx="29949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50000"/>
              </a:lnSpc>
              <a:spcBef>
                <a:spcPts val="1200"/>
              </a:spcBef>
            </a:pPr>
            <a:r>
              <a:rPr lang="uk-UA" spc="195" dirty="0">
                <a:latin typeface="Roboto Condensed"/>
                <a:cs typeface="Roboto Condensed"/>
              </a:rPr>
              <a:t>Дидактика </a:t>
            </a:r>
            <a:r>
              <a:rPr lang="uk-UA" spc="165" dirty="0">
                <a:latin typeface="Roboto Condensed"/>
                <a:cs typeface="Roboto Condensed"/>
              </a:rPr>
              <a:t>– </a:t>
            </a:r>
            <a:r>
              <a:rPr lang="uk-UA" spc="-180" dirty="0">
                <a:latin typeface="Arial Black" panose="020B0A04020102020204" pitchFamily="34" charset="0"/>
                <a:cs typeface="Arial Black"/>
              </a:rPr>
              <a:t>38 940 грн</a:t>
            </a:r>
            <a:endParaRPr lang="uk-UA" spc="204" dirty="0">
              <a:latin typeface="Arial Black" panose="020B0A04020102020204" pitchFamily="34" charset="0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4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20955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pc="-10" dirty="0">
                <a:solidFill>
                  <a:srgbClr val="002060"/>
                </a:solidFill>
                <a:latin typeface="Arial"/>
                <a:cs typeface="Arial"/>
              </a:rPr>
              <a:t>РОЗВИТОК</a:t>
            </a:r>
            <a:r>
              <a:rPr lang="uk-UA" b="1" spc="-11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uk-UA" b="1" spc="50" dirty="0">
                <a:solidFill>
                  <a:srgbClr val="002060"/>
                </a:solidFill>
                <a:latin typeface="Arial"/>
                <a:cs typeface="Arial"/>
              </a:rPr>
              <a:t>ЗАКЛАДУ </a:t>
            </a:r>
            <a:endParaRPr lang="uk-UA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85563" y="736576"/>
            <a:ext cx="7591023" cy="2895453"/>
            <a:chOff x="1569339" y="742954"/>
            <a:chExt cx="7057776" cy="2829761"/>
          </a:xfrm>
        </p:grpSpPr>
        <p:sp>
          <p:nvSpPr>
            <p:cNvPr id="7" name="Полилиния 6"/>
            <p:cNvSpPr/>
            <p:nvPr/>
          </p:nvSpPr>
          <p:spPr>
            <a:xfrm>
              <a:off x="1569339" y="742954"/>
              <a:ext cx="7057776" cy="695129"/>
            </a:xfrm>
            <a:custGeom>
              <a:avLst/>
              <a:gdLst>
                <a:gd name="connsiteX0" fmla="*/ 0 w 7014476"/>
                <a:gd name="connsiteY0" fmla="*/ 0 h 787899"/>
                <a:gd name="connsiteX1" fmla="*/ 7014476 w 7014476"/>
                <a:gd name="connsiteY1" fmla="*/ 0 h 787899"/>
                <a:gd name="connsiteX2" fmla="*/ 7014476 w 7014476"/>
                <a:gd name="connsiteY2" fmla="*/ 787899 h 787899"/>
                <a:gd name="connsiteX3" fmla="*/ 0 w 7014476"/>
                <a:gd name="connsiteY3" fmla="*/ 787899 h 787899"/>
                <a:gd name="connsiteX4" fmla="*/ 0 w 7014476"/>
                <a:gd name="connsiteY4" fmla="*/ 0 h 7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4476" h="787899">
                  <a:moveTo>
                    <a:pt x="0" y="0"/>
                  </a:moveTo>
                  <a:lnTo>
                    <a:pt x="7014476" y="0"/>
                  </a:lnTo>
                  <a:lnTo>
                    <a:pt x="7014476" y="787899"/>
                  </a:lnTo>
                  <a:lnTo>
                    <a:pt x="0" y="787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671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kern="1200" dirty="0" smtClean="0">
                  <a:solidFill>
                    <a:srgbClr val="002060"/>
                  </a:solidFill>
                </a:rPr>
                <a:t>Капітальний ремонт харчоблоку, внутрішнього двору та  електромережі</a:t>
              </a:r>
              <a:endParaRPr lang="uk-UA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613340" y="2784816"/>
              <a:ext cx="7010400" cy="787899"/>
            </a:xfrm>
            <a:custGeom>
              <a:avLst/>
              <a:gdLst>
                <a:gd name="connsiteX0" fmla="*/ 0 w 4532756"/>
                <a:gd name="connsiteY0" fmla="*/ 0 h 787899"/>
                <a:gd name="connsiteX1" fmla="*/ 4532756 w 4532756"/>
                <a:gd name="connsiteY1" fmla="*/ 0 h 787899"/>
                <a:gd name="connsiteX2" fmla="*/ 4532756 w 4532756"/>
                <a:gd name="connsiteY2" fmla="*/ 787899 h 787899"/>
                <a:gd name="connsiteX3" fmla="*/ 0 w 4532756"/>
                <a:gd name="connsiteY3" fmla="*/ 787899 h 787899"/>
                <a:gd name="connsiteX4" fmla="*/ 0 w 4532756"/>
                <a:gd name="connsiteY4" fmla="*/ 0 h 7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2756" h="787899">
                  <a:moveTo>
                    <a:pt x="0" y="0"/>
                  </a:moveTo>
                  <a:lnTo>
                    <a:pt x="4532756" y="0"/>
                  </a:lnTo>
                  <a:lnTo>
                    <a:pt x="4532756" y="787899"/>
                  </a:lnTo>
                  <a:lnTo>
                    <a:pt x="0" y="787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671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kern="1200" dirty="0" smtClean="0">
                  <a:solidFill>
                    <a:srgbClr val="002060"/>
                  </a:solidFill>
                </a:rPr>
                <a:t>Розвиток інклюзії, покращення умов для роботи в інклюзивних класах</a:t>
              </a:r>
              <a:endParaRPr lang="uk-UA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569339" y="2036526"/>
              <a:ext cx="7057776" cy="748290"/>
            </a:xfrm>
            <a:custGeom>
              <a:avLst/>
              <a:gdLst>
                <a:gd name="connsiteX0" fmla="*/ 0 w 4398598"/>
                <a:gd name="connsiteY0" fmla="*/ 0 h 787899"/>
                <a:gd name="connsiteX1" fmla="*/ 4398598 w 4398598"/>
                <a:gd name="connsiteY1" fmla="*/ 0 h 787899"/>
                <a:gd name="connsiteX2" fmla="*/ 4398598 w 4398598"/>
                <a:gd name="connsiteY2" fmla="*/ 787899 h 787899"/>
                <a:gd name="connsiteX3" fmla="*/ 0 w 4398598"/>
                <a:gd name="connsiteY3" fmla="*/ 787899 h 787899"/>
                <a:gd name="connsiteX4" fmla="*/ 0 w 4398598"/>
                <a:gd name="connsiteY4" fmla="*/ 0 h 7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8598" h="787899">
                  <a:moveTo>
                    <a:pt x="0" y="0"/>
                  </a:moveTo>
                  <a:lnTo>
                    <a:pt x="4398598" y="0"/>
                  </a:lnTo>
                  <a:lnTo>
                    <a:pt x="4398598" y="787899"/>
                  </a:lnTo>
                  <a:lnTo>
                    <a:pt x="0" y="787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671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kern="1200" dirty="0" smtClean="0">
                  <a:solidFill>
                    <a:srgbClr val="002060"/>
                  </a:solidFill>
                </a:rPr>
                <a:t>Поповнення матеріально-технічної бази навчальних кабінетів</a:t>
              </a:r>
              <a:endParaRPr lang="uk-UA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569339" y="1438083"/>
              <a:ext cx="7057776" cy="585624"/>
            </a:xfrm>
            <a:custGeom>
              <a:avLst/>
              <a:gdLst>
                <a:gd name="connsiteX0" fmla="*/ 0 w 4251608"/>
                <a:gd name="connsiteY0" fmla="*/ 0 h 787899"/>
                <a:gd name="connsiteX1" fmla="*/ 4251608 w 4251608"/>
                <a:gd name="connsiteY1" fmla="*/ 0 h 787899"/>
                <a:gd name="connsiteX2" fmla="*/ 4251608 w 4251608"/>
                <a:gd name="connsiteY2" fmla="*/ 787899 h 787899"/>
                <a:gd name="connsiteX3" fmla="*/ 0 w 4251608"/>
                <a:gd name="connsiteY3" fmla="*/ 787899 h 787899"/>
                <a:gd name="connsiteX4" fmla="*/ 0 w 4251608"/>
                <a:gd name="connsiteY4" fmla="*/ 0 h 7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1608" h="787899">
                  <a:moveTo>
                    <a:pt x="0" y="0"/>
                  </a:moveTo>
                  <a:lnTo>
                    <a:pt x="4251608" y="0"/>
                  </a:lnTo>
                  <a:lnTo>
                    <a:pt x="4251608" y="787899"/>
                  </a:lnTo>
                  <a:lnTo>
                    <a:pt x="0" y="787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671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kern="1200" dirty="0" smtClean="0">
                  <a:solidFill>
                    <a:srgbClr val="002060"/>
                  </a:solidFill>
                </a:rPr>
                <a:t>Покращення умов надання освітніх послуг та забезпечення якості освіти </a:t>
              </a:r>
              <a:endParaRPr lang="uk-UA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Полилиния 15"/>
          <p:cNvSpPr/>
          <p:nvPr/>
        </p:nvSpPr>
        <p:spPr>
          <a:xfrm>
            <a:off x="1081934" y="3609018"/>
            <a:ext cx="7591022" cy="897492"/>
          </a:xfrm>
          <a:custGeom>
            <a:avLst/>
            <a:gdLst>
              <a:gd name="connsiteX0" fmla="*/ 0 w 4251608"/>
              <a:gd name="connsiteY0" fmla="*/ 0 h 787899"/>
              <a:gd name="connsiteX1" fmla="*/ 4251608 w 4251608"/>
              <a:gd name="connsiteY1" fmla="*/ 0 h 787899"/>
              <a:gd name="connsiteX2" fmla="*/ 4251608 w 4251608"/>
              <a:gd name="connsiteY2" fmla="*/ 787899 h 787899"/>
              <a:gd name="connsiteX3" fmla="*/ 0 w 4251608"/>
              <a:gd name="connsiteY3" fmla="*/ 787899 h 787899"/>
              <a:gd name="connsiteX4" fmla="*/ 0 w 4251608"/>
              <a:gd name="connsiteY4" fmla="*/ 0 h 78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1608" h="787899">
                <a:moveTo>
                  <a:pt x="0" y="0"/>
                </a:moveTo>
                <a:lnTo>
                  <a:pt x="4251608" y="0"/>
                </a:lnTo>
                <a:lnTo>
                  <a:pt x="4251608" y="787899"/>
                </a:lnTo>
                <a:lnTo>
                  <a:pt x="0" y="7878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671" tIns="57150" rIns="57150" bIns="57150" numCol="1" spcCol="1270" anchor="ctr" anchorCtr="0">
            <a:no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Діяльність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Школи сприяння здоров'ю «Гармонія, Культура, Творчість»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умовах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інтенсивного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використання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інноваційних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педагогічних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технологій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навчання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виховання</a:t>
            </a:r>
            <a:endParaRPr lang="uk-UA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43" y="742633"/>
            <a:ext cx="885333" cy="13779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513" y="2120630"/>
            <a:ext cx="881704" cy="23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5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914400" y="378259"/>
            <a:ext cx="66630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3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ПРОЗОРІСТЬ </a:t>
            </a:r>
            <a:r>
              <a:rPr sz="1800" b="1" i="1" spc="5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ТА ІНФОРМАЦІЙНА </a:t>
            </a:r>
            <a:r>
              <a:rPr sz="1800" b="1" i="1" spc="4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ВІДКРИТІСТЬ</a:t>
            </a:r>
            <a:r>
              <a:rPr sz="1800" b="1" i="1" spc="-300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800" b="1" i="1" spc="55" dirty="0">
                <a:solidFill>
                  <a:srgbClr val="0070C0"/>
                </a:solidFill>
                <a:latin typeface="Arial Black" panose="020B0A04020102020204" pitchFamily="34" charset="0"/>
                <a:cs typeface="Arial"/>
              </a:rPr>
              <a:t>ЗАКЛАДУ</a:t>
            </a:r>
            <a:endParaRPr sz="1800" i="1" dirty="0">
              <a:solidFill>
                <a:srgbClr val="0070C0"/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12"/>
          <a:stretch/>
        </p:blipFill>
        <p:spPr>
          <a:xfrm>
            <a:off x="345307" y="661670"/>
            <a:ext cx="8300985" cy="420822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9254" y="971550"/>
            <a:ext cx="4176546" cy="4430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/>
              <a:t>http://3school3.ucoz.ua/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168860"/>
            <a:ext cx="727583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00" dirty="0">
                <a:latin typeface="Informal Roman" panose="030604020304060B0204" pitchFamily="66" charset="0"/>
              </a:rPr>
              <a:t>ДИНАМІКА </a:t>
            </a:r>
            <a:r>
              <a:rPr b="1" spc="20" dirty="0">
                <a:latin typeface="Informal Roman" panose="030604020304060B0204" pitchFamily="66" charset="0"/>
              </a:rPr>
              <a:t>РОЗВИТКУ </a:t>
            </a:r>
            <a:r>
              <a:rPr b="1" spc="65" dirty="0">
                <a:latin typeface="Informal Roman" panose="030604020304060B0204" pitchFamily="66" charset="0"/>
              </a:rPr>
              <a:t>ІНКЛЮЗІЇ</a:t>
            </a:r>
            <a:r>
              <a:rPr b="1" spc="-305" dirty="0">
                <a:latin typeface="Informal Roman" panose="030604020304060B0204" pitchFamily="66" charset="0"/>
              </a:rPr>
              <a:t> </a:t>
            </a:r>
            <a:r>
              <a:rPr b="1" spc="-110" dirty="0">
                <a:latin typeface="Informal Roman" panose="030604020304060B0204" pitchFamily="66" charset="0"/>
              </a:rPr>
              <a:t>В </a:t>
            </a:r>
            <a:r>
              <a:rPr b="1" spc="55" dirty="0">
                <a:latin typeface="Informal Roman" panose="030604020304060B0204" pitchFamily="66" charset="0"/>
              </a:rPr>
              <a:t>ЗАКЛАДІ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72325" y="3948176"/>
            <a:ext cx="15513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4400" b="1" spc="-355" dirty="0" smtClean="0">
                <a:solidFill>
                  <a:srgbClr val="22457A"/>
                </a:solidFill>
                <a:latin typeface="Arial"/>
                <a:cs typeface="Arial"/>
              </a:rPr>
              <a:t>0,8</a:t>
            </a:r>
            <a:r>
              <a:rPr sz="4400" b="1" spc="-840" dirty="0" smtClean="0">
                <a:solidFill>
                  <a:srgbClr val="22457A"/>
                </a:solidFill>
                <a:latin typeface="Arial"/>
                <a:cs typeface="Arial"/>
              </a:rPr>
              <a:t>%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19855" y="3939908"/>
            <a:ext cx="2998470" cy="792480"/>
          </a:xfrm>
          <a:custGeom>
            <a:avLst/>
            <a:gdLst/>
            <a:ahLst/>
            <a:cxnLst/>
            <a:rect l="l" t="t" r="r" b="b"/>
            <a:pathLst>
              <a:path w="2998470" h="792479">
                <a:moveTo>
                  <a:pt x="45707" y="0"/>
                </a:moveTo>
                <a:lnTo>
                  <a:pt x="0" y="0"/>
                </a:lnTo>
                <a:lnTo>
                  <a:pt x="0" y="792086"/>
                </a:lnTo>
                <a:lnTo>
                  <a:pt x="45707" y="792086"/>
                </a:lnTo>
                <a:lnTo>
                  <a:pt x="45707" y="0"/>
                </a:lnTo>
                <a:close/>
              </a:path>
              <a:path w="2998470" h="792479">
                <a:moveTo>
                  <a:pt x="2998076" y="0"/>
                </a:moveTo>
                <a:lnTo>
                  <a:pt x="2952369" y="0"/>
                </a:lnTo>
                <a:lnTo>
                  <a:pt x="2952369" y="792086"/>
                </a:lnTo>
                <a:lnTo>
                  <a:pt x="2998076" y="792086"/>
                </a:lnTo>
                <a:lnTo>
                  <a:pt x="299807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8757" y="4003531"/>
            <a:ext cx="42576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1305" algn="l"/>
              </a:tabLst>
            </a:pPr>
            <a:r>
              <a:rPr lang="uk-UA" sz="4400" b="1" spc="-175" dirty="0" smtClean="0">
                <a:solidFill>
                  <a:srgbClr val="22457A"/>
                </a:solidFill>
                <a:latin typeface="Arial"/>
                <a:cs typeface="Arial"/>
              </a:rPr>
              <a:t>6</a:t>
            </a:r>
            <a:r>
              <a:rPr sz="4400" b="1" spc="-175" dirty="0" smtClean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2400" b="1" spc="90" dirty="0" err="1" smtClean="0">
                <a:solidFill>
                  <a:srgbClr val="22457A"/>
                </a:solidFill>
                <a:latin typeface="Arial"/>
                <a:cs typeface="Arial"/>
              </a:rPr>
              <a:t>клас</a:t>
            </a:r>
            <a:r>
              <a:rPr lang="uk-UA" sz="2400" b="1" spc="90" dirty="0" err="1" smtClean="0">
                <a:solidFill>
                  <a:srgbClr val="22457A"/>
                </a:solidFill>
                <a:latin typeface="Arial"/>
                <a:cs typeface="Arial"/>
              </a:rPr>
              <a:t>ів</a:t>
            </a:r>
            <a:r>
              <a:rPr sz="2400" b="1" spc="90" dirty="0">
                <a:solidFill>
                  <a:srgbClr val="22457A"/>
                </a:solidFill>
                <a:latin typeface="Arial"/>
                <a:cs typeface="Arial"/>
              </a:rPr>
              <a:t>	</a:t>
            </a:r>
            <a:r>
              <a:rPr lang="uk-UA" sz="4400" b="1" spc="-160" dirty="0" smtClean="0">
                <a:solidFill>
                  <a:srgbClr val="22457A"/>
                </a:solidFill>
                <a:latin typeface="Arial"/>
                <a:cs typeface="Arial"/>
              </a:rPr>
              <a:t>8 </a:t>
            </a:r>
            <a:r>
              <a:rPr sz="2400" b="1" spc="150" dirty="0" err="1" smtClean="0">
                <a:solidFill>
                  <a:srgbClr val="22457A"/>
                </a:solidFill>
                <a:latin typeface="Arial"/>
                <a:cs typeface="Arial"/>
              </a:rPr>
              <a:t>учні</a:t>
            </a:r>
            <a:r>
              <a:rPr lang="uk-UA" sz="2400" b="1" spc="150" dirty="0" smtClean="0">
                <a:solidFill>
                  <a:srgbClr val="22457A"/>
                </a:solidFill>
                <a:latin typeface="Arial"/>
                <a:cs typeface="Arial"/>
              </a:rPr>
              <a:t>в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000" y="971550"/>
            <a:ext cx="291401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 smtClean="0">
                <a:latin typeface="Arial"/>
                <a:cs typeface="Arial"/>
              </a:rPr>
              <a:t>201</a:t>
            </a:r>
            <a:r>
              <a:rPr lang="uk-UA" sz="1400" b="1" spc="-25" dirty="0" smtClean="0">
                <a:latin typeface="Arial"/>
                <a:cs typeface="Arial"/>
              </a:rPr>
              <a:t>8</a:t>
            </a:r>
            <a:r>
              <a:rPr lang="uk-UA" sz="1400" b="1" spc="-25" dirty="0">
                <a:latin typeface="Arial"/>
                <a:cs typeface="Arial"/>
              </a:rPr>
              <a:t>/</a:t>
            </a:r>
            <a:r>
              <a:rPr sz="1400" b="1" spc="-25" dirty="0" smtClean="0">
                <a:latin typeface="Arial"/>
                <a:cs typeface="Arial"/>
              </a:rPr>
              <a:t>201</a:t>
            </a:r>
            <a:r>
              <a:rPr lang="uk-UA" sz="1400" b="1" spc="-25" dirty="0" smtClean="0">
                <a:latin typeface="Arial"/>
                <a:cs typeface="Arial"/>
              </a:rPr>
              <a:t>9</a:t>
            </a:r>
            <a:r>
              <a:rPr sz="1400" b="1" spc="-25" dirty="0" smtClean="0">
                <a:latin typeface="Arial"/>
                <a:cs typeface="Arial"/>
              </a:rPr>
              <a:t> </a:t>
            </a:r>
            <a:r>
              <a:rPr sz="1400" b="0" spc="165" dirty="0">
                <a:latin typeface="Roboto Condensed"/>
                <a:cs typeface="Roboto Condensed"/>
              </a:rPr>
              <a:t>– </a:t>
            </a:r>
            <a:r>
              <a:rPr sz="1400" b="0" spc="-105" dirty="0">
                <a:latin typeface="Roboto Condensed"/>
                <a:cs typeface="Roboto Condensed"/>
              </a:rPr>
              <a:t>1 </a:t>
            </a:r>
            <a:r>
              <a:rPr sz="1400" b="0" spc="160" dirty="0">
                <a:latin typeface="Roboto Condensed"/>
                <a:cs typeface="Roboto Condensed"/>
              </a:rPr>
              <a:t>клас</a:t>
            </a:r>
            <a:r>
              <a:rPr sz="1400" b="0" spc="-40" dirty="0">
                <a:latin typeface="Roboto Condensed"/>
                <a:cs typeface="Roboto Condensed"/>
              </a:rPr>
              <a:t> </a:t>
            </a:r>
            <a:r>
              <a:rPr sz="1400" b="0" spc="45" dirty="0">
                <a:latin typeface="Roboto Condensed"/>
                <a:cs typeface="Roboto Condensed"/>
              </a:rPr>
              <a:t>(</a:t>
            </a:r>
            <a:r>
              <a:rPr sz="1400" b="0" spc="45" dirty="0" smtClean="0">
                <a:latin typeface="Roboto Condensed"/>
                <a:cs typeface="Roboto Condensed"/>
              </a:rPr>
              <a:t>1</a:t>
            </a:r>
            <a:r>
              <a:rPr sz="1400" spc="45" dirty="0" smtClean="0">
                <a:latin typeface="Arial Black"/>
                <a:cs typeface="Arial Black"/>
              </a:rPr>
              <a:t>-</a:t>
            </a:r>
            <a:r>
              <a:rPr lang="uk-UA" sz="1400" spc="45" dirty="0" smtClean="0">
                <a:latin typeface="Roboto Condensed"/>
                <a:cs typeface="Arial Black"/>
              </a:rPr>
              <a:t>Г – 2 уч.</a:t>
            </a:r>
            <a:r>
              <a:rPr sz="1400" b="0" spc="45" dirty="0" smtClean="0">
                <a:latin typeface="Roboto Condensed"/>
                <a:cs typeface="Roboto Condensed"/>
              </a:rPr>
              <a:t>)</a:t>
            </a:r>
            <a:endParaRPr sz="140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b="1" spc="-25" dirty="0" smtClean="0">
                <a:latin typeface="Arial"/>
                <a:cs typeface="Arial"/>
              </a:rPr>
              <a:t>201</a:t>
            </a:r>
            <a:r>
              <a:rPr lang="uk-UA" sz="1400" b="1" spc="-25" dirty="0" smtClean="0">
                <a:latin typeface="Arial"/>
                <a:cs typeface="Arial"/>
              </a:rPr>
              <a:t>9/</a:t>
            </a:r>
            <a:r>
              <a:rPr sz="1400" b="1" spc="-25" dirty="0" smtClean="0">
                <a:latin typeface="Arial"/>
                <a:cs typeface="Arial"/>
              </a:rPr>
              <a:t>20</a:t>
            </a:r>
            <a:r>
              <a:rPr lang="uk-UA" sz="1400" b="1" spc="-25" dirty="0" smtClean="0">
                <a:latin typeface="Arial"/>
                <a:cs typeface="Arial"/>
              </a:rPr>
              <a:t>20</a:t>
            </a:r>
            <a:r>
              <a:rPr sz="1400" b="1" spc="-80" dirty="0" smtClean="0">
                <a:latin typeface="Arial"/>
                <a:cs typeface="Arial"/>
              </a:rPr>
              <a:t> </a:t>
            </a:r>
            <a:r>
              <a:rPr sz="1400" b="0" spc="165" dirty="0">
                <a:latin typeface="Roboto Condensed"/>
                <a:cs typeface="Roboto Condensed"/>
              </a:rPr>
              <a:t>–</a:t>
            </a:r>
            <a:r>
              <a:rPr sz="1400" b="0" spc="25" dirty="0">
                <a:latin typeface="Roboto Condensed"/>
                <a:cs typeface="Roboto Condensed"/>
              </a:rPr>
              <a:t> </a:t>
            </a:r>
            <a:r>
              <a:rPr lang="uk-UA" sz="1400" b="0" spc="90" dirty="0" smtClean="0">
                <a:latin typeface="Roboto Condensed"/>
                <a:cs typeface="Roboto Condensed"/>
              </a:rPr>
              <a:t>6</a:t>
            </a:r>
            <a:r>
              <a:rPr sz="1400" b="0" spc="35" dirty="0" smtClean="0">
                <a:latin typeface="Roboto Condensed"/>
                <a:cs typeface="Roboto Condensed"/>
              </a:rPr>
              <a:t> </a:t>
            </a:r>
            <a:r>
              <a:rPr sz="1400" b="0" spc="180" dirty="0" err="1" smtClean="0">
                <a:latin typeface="Roboto Condensed"/>
                <a:cs typeface="Roboto Condensed"/>
              </a:rPr>
              <a:t>клас</a:t>
            </a:r>
            <a:r>
              <a:rPr lang="uk-UA" sz="1400" b="0" spc="180" dirty="0" err="1" smtClean="0">
                <a:latin typeface="Roboto Condensed"/>
                <a:cs typeface="Roboto Condensed"/>
              </a:rPr>
              <a:t>ів</a:t>
            </a:r>
            <a:r>
              <a:rPr sz="1400" b="0" spc="15" dirty="0" smtClean="0">
                <a:latin typeface="Roboto Condensed"/>
                <a:cs typeface="Roboto Condensed"/>
              </a:rPr>
              <a:t> </a:t>
            </a:r>
            <a:r>
              <a:rPr sz="1400" b="0" spc="80" dirty="0" smtClean="0">
                <a:latin typeface="Roboto Condensed"/>
                <a:cs typeface="Roboto Condensed"/>
              </a:rPr>
              <a:t>(</a:t>
            </a:r>
            <a:r>
              <a:rPr lang="uk-UA" sz="1400" b="0" spc="80" dirty="0" smtClean="0">
                <a:latin typeface="Roboto Condensed"/>
                <a:cs typeface="Roboto Condensed"/>
              </a:rPr>
              <a:t>1-Б – 1 уч., </a:t>
            </a:r>
            <a:r>
              <a:rPr sz="1400" b="0" spc="80" dirty="0" smtClean="0">
                <a:latin typeface="Roboto Condensed"/>
                <a:cs typeface="Roboto Condensed"/>
              </a:rPr>
              <a:t>2</a:t>
            </a:r>
            <a:r>
              <a:rPr sz="1400" spc="80" dirty="0" smtClean="0">
                <a:latin typeface="Arial Black"/>
                <a:cs typeface="Arial Black"/>
              </a:rPr>
              <a:t>-</a:t>
            </a:r>
            <a:r>
              <a:rPr lang="uk-UA" sz="1400" b="0" spc="80" dirty="0" smtClean="0">
                <a:latin typeface="Roboto Condensed"/>
                <a:cs typeface="Roboto Condensed"/>
              </a:rPr>
              <a:t>Г – 3 уч.</a:t>
            </a:r>
            <a:r>
              <a:rPr sz="1400" b="0" spc="80" dirty="0" smtClean="0">
                <a:latin typeface="Roboto Condensed"/>
                <a:cs typeface="Roboto Condensed"/>
              </a:rPr>
              <a:t>,</a:t>
            </a:r>
            <a:r>
              <a:rPr sz="1400" b="0" spc="15" dirty="0" smtClean="0">
                <a:latin typeface="Roboto Condensed"/>
                <a:cs typeface="Roboto Condensed"/>
              </a:rPr>
              <a:t> </a:t>
            </a:r>
            <a:r>
              <a:rPr lang="uk-UA" sz="1400" b="0" spc="45" dirty="0" smtClean="0">
                <a:latin typeface="Roboto Condensed"/>
                <a:cs typeface="Roboto Condensed"/>
              </a:rPr>
              <a:t>3</a:t>
            </a:r>
            <a:r>
              <a:rPr sz="1400" spc="45" dirty="0" smtClean="0">
                <a:latin typeface="Arial Black"/>
                <a:cs typeface="Arial Black"/>
              </a:rPr>
              <a:t>-</a:t>
            </a:r>
            <a:r>
              <a:rPr lang="uk-UA" sz="1400" b="0" spc="45" dirty="0" smtClean="0">
                <a:latin typeface="Roboto Condensed"/>
                <a:cs typeface="Roboto Condensed"/>
              </a:rPr>
              <a:t>Б- 1 уч., 4-В – 1 уч., 5-В – 1 уч., 7-В – 1 уч.</a:t>
            </a:r>
            <a:r>
              <a:rPr sz="1400" b="0" spc="45" dirty="0" smtClean="0">
                <a:latin typeface="Roboto Condensed"/>
                <a:cs typeface="Roboto Condensed"/>
              </a:rPr>
              <a:t>)</a:t>
            </a:r>
            <a:endParaRPr sz="1400" dirty="0">
              <a:latin typeface="Roboto Condensed"/>
              <a:cs typeface="Roboto Condensed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4050595616"/>
              </p:ext>
            </p:extLst>
          </p:nvPr>
        </p:nvGraphicFramePr>
        <p:xfrm>
          <a:off x="791664" y="142875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3" t="7658" r="-1350" b="11711"/>
          <a:stretch/>
        </p:blipFill>
        <p:spPr>
          <a:xfrm>
            <a:off x="5021822" y="971550"/>
            <a:ext cx="3766593" cy="245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40" y="1657350"/>
            <a:ext cx="3306494" cy="2543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9200" y="1200150"/>
            <a:ext cx="3048000" cy="127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 defTabSz="342900">
              <a:spcBef>
                <a:spcPts val="105"/>
              </a:spcBef>
            </a:pPr>
            <a:r>
              <a:rPr lang="uk-UA" sz="4400" b="1" spc="40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ЯКІСТЬ</a:t>
            </a:r>
            <a:endParaRPr lang="uk-UA" sz="4400" b="1" dirty="0">
              <a:solidFill>
                <a:srgbClr val="0070C0"/>
              </a:solidFill>
              <a:latin typeface="Arial"/>
              <a:ea typeface="+mj-ea"/>
              <a:cs typeface="Arial"/>
            </a:endParaRPr>
          </a:p>
          <a:p>
            <a:pPr marL="12700" lvl="0" algn="ctr" defTabSz="342900">
              <a:spcBef>
                <a:spcPts val="50"/>
              </a:spcBef>
            </a:pPr>
            <a:r>
              <a:rPr lang="uk-UA" sz="3200" b="1" spc="90" dirty="0">
                <a:solidFill>
                  <a:srgbClr val="0070C0"/>
                </a:solidFill>
                <a:latin typeface="Arial"/>
                <a:ea typeface="+mj-ea"/>
                <a:cs typeface="Arial"/>
              </a:rPr>
              <a:t>освіти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167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6302" y="145796"/>
            <a:ext cx="6768897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252525"/>
                </a:solidFill>
                <a:latin typeface="Arial"/>
                <a:cs typeface="Arial"/>
              </a:rPr>
              <a:t>Результативність</a:t>
            </a:r>
            <a:r>
              <a:rPr sz="1800" b="1" spc="-11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252525"/>
                </a:solidFill>
                <a:latin typeface="Arial"/>
                <a:cs typeface="Arial"/>
              </a:rPr>
              <a:t>участі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60" dirty="0">
                <a:solidFill>
                  <a:srgbClr val="252525"/>
                </a:solidFill>
                <a:latin typeface="Arial"/>
                <a:cs typeface="Arial"/>
              </a:rPr>
              <a:t>у</a:t>
            </a:r>
            <a:r>
              <a:rPr sz="1800" b="1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252525"/>
                </a:solidFill>
                <a:latin typeface="Arial"/>
                <a:cs typeface="Arial"/>
              </a:rPr>
              <a:t>зовнішньому</a:t>
            </a:r>
            <a:r>
              <a:rPr sz="1800" b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252525"/>
                </a:solidFill>
                <a:latin typeface="Arial"/>
                <a:cs typeface="Arial"/>
              </a:rPr>
              <a:t>незалежному</a:t>
            </a:r>
            <a:r>
              <a:rPr sz="1800" b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65" dirty="0" err="1">
                <a:solidFill>
                  <a:srgbClr val="252525"/>
                </a:solidFill>
                <a:latin typeface="Arial"/>
                <a:cs typeface="Arial"/>
              </a:rPr>
              <a:t>оцінювання</a:t>
            </a:r>
            <a:r>
              <a:rPr sz="1800" b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-55" dirty="0" smtClean="0">
                <a:solidFill>
                  <a:srgbClr val="252525"/>
                </a:solidFill>
                <a:latin typeface="Arial"/>
                <a:cs typeface="Arial"/>
              </a:rPr>
              <a:t>201</a:t>
            </a:r>
            <a:r>
              <a:rPr lang="uk-UA" sz="1800" b="1" spc="-55" dirty="0" smtClean="0">
                <a:solidFill>
                  <a:srgbClr val="252525"/>
                </a:solidFill>
                <a:latin typeface="Arial"/>
                <a:cs typeface="Arial"/>
              </a:rPr>
              <a:t>9</a:t>
            </a:r>
            <a:r>
              <a:rPr sz="1800" b="1" spc="-5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105" dirty="0" err="1" smtClean="0">
                <a:solidFill>
                  <a:srgbClr val="252525"/>
                </a:solidFill>
                <a:latin typeface="Arial"/>
                <a:cs typeface="Arial"/>
              </a:rPr>
              <a:t>рік</a:t>
            </a:r>
            <a:r>
              <a:rPr lang="uk-UA" sz="1800" b="1" spc="105" dirty="0" smtClean="0">
                <a:solidFill>
                  <a:srgbClr val="252525"/>
                </a:solidFill>
                <a:latin typeface="Arial"/>
                <a:cs typeface="Arial"/>
              </a:rPr>
              <a:t>  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5692" y="1689303"/>
            <a:ext cx="1999108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8800" b="1" spc="-125" dirty="0" smtClean="0">
                <a:solidFill>
                  <a:srgbClr val="0070C0"/>
                </a:solidFill>
                <a:latin typeface="Arial"/>
                <a:cs typeface="Arial"/>
              </a:rPr>
              <a:t>100</a:t>
            </a:r>
            <a:endParaRPr sz="8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8697" y="1586610"/>
            <a:ext cx="51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22457A"/>
                </a:solidFill>
                <a:latin typeface="Arial"/>
                <a:cs typeface="Arial"/>
              </a:rPr>
              <a:t>ТОП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3609" y="1707654"/>
            <a:ext cx="1080122" cy="1080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23394" y="1195257"/>
            <a:ext cx="127254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8800" b="1" spc="10" dirty="0" smtClean="0">
                <a:solidFill>
                  <a:srgbClr val="0070C0"/>
                </a:solidFill>
                <a:latin typeface="Arial"/>
                <a:cs typeface="Arial"/>
              </a:rPr>
              <a:t>5</a:t>
            </a:r>
            <a:r>
              <a:rPr sz="8800" b="1" spc="10" dirty="0" smtClean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endParaRPr sz="8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1402" y="2348560"/>
            <a:ext cx="2676525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6155">
              <a:lnSpc>
                <a:spcPct val="100000"/>
              </a:lnSpc>
              <a:spcBef>
                <a:spcPts val="100"/>
              </a:spcBef>
            </a:pPr>
            <a:r>
              <a:rPr sz="2400" b="1" spc="75" dirty="0">
                <a:solidFill>
                  <a:srgbClr val="252525"/>
                </a:solidFill>
                <a:latin typeface="Arial"/>
                <a:cs typeface="Arial"/>
              </a:rPr>
              <a:t>місце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1800" b="1" spc="-25" dirty="0" err="1">
                <a:solidFill>
                  <a:srgbClr val="22457A"/>
                </a:solidFill>
                <a:latin typeface="Arial"/>
                <a:cs typeface="Arial"/>
              </a:rPr>
              <a:t>серед</a:t>
            </a:r>
            <a:r>
              <a:rPr sz="1800" b="1" spc="-25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lang="uk-UA" sz="1800" b="1" spc="-10" dirty="0" smtClean="0">
                <a:solidFill>
                  <a:srgbClr val="252525"/>
                </a:solidFill>
                <a:latin typeface="Arial"/>
                <a:cs typeface="Arial"/>
              </a:rPr>
              <a:t>417</a:t>
            </a:r>
            <a:r>
              <a:rPr sz="1800" b="1" spc="-10" dirty="0" smtClean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135" dirty="0">
                <a:solidFill>
                  <a:srgbClr val="22457A"/>
                </a:solidFill>
                <a:latin typeface="Arial"/>
                <a:cs typeface="Arial"/>
              </a:rPr>
              <a:t>шкіл</a:t>
            </a:r>
            <a:r>
              <a:rPr sz="1800" b="1" spc="-180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2457A"/>
                </a:solidFill>
                <a:latin typeface="Arial"/>
                <a:cs typeface="Arial"/>
              </a:rPr>
              <a:t>області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5800" y="938276"/>
            <a:ext cx="4419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800" b="1" spc="55" dirty="0" smtClean="0">
                <a:solidFill>
                  <a:srgbClr val="22457A"/>
                </a:solidFill>
                <a:latin typeface="Arial"/>
                <a:cs typeface="Arial"/>
              </a:rPr>
              <a:t>Б-Дністровська </a:t>
            </a:r>
            <a:r>
              <a:rPr sz="1800" b="1" spc="-80" dirty="0" smtClean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2457A"/>
                </a:solidFill>
                <a:latin typeface="Arial"/>
                <a:cs typeface="Arial"/>
              </a:rPr>
              <a:t>ЗОШ</a:t>
            </a:r>
            <a:r>
              <a:rPr sz="1800" b="1" spc="-65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22457A"/>
                </a:solidFill>
                <a:latin typeface="Arial"/>
                <a:cs typeface="Arial"/>
              </a:rPr>
              <a:t>І-ІІІ</a:t>
            </a:r>
            <a:r>
              <a:rPr sz="1800" b="1" spc="-90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70" dirty="0" err="1">
                <a:solidFill>
                  <a:srgbClr val="22457A"/>
                </a:solidFill>
                <a:latin typeface="Arial"/>
                <a:cs typeface="Arial"/>
              </a:rPr>
              <a:t>ступенів</a:t>
            </a:r>
            <a:r>
              <a:rPr sz="1800" b="1" spc="-90" dirty="0">
                <a:solidFill>
                  <a:srgbClr val="22457A"/>
                </a:solidFill>
                <a:latin typeface="Arial"/>
                <a:cs typeface="Arial"/>
              </a:rPr>
              <a:t> </a:t>
            </a:r>
            <a:r>
              <a:rPr sz="1800" b="1" spc="-20" dirty="0" smtClean="0">
                <a:solidFill>
                  <a:srgbClr val="22457A"/>
                </a:solidFill>
                <a:latin typeface="Arial"/>
                <a:cs typeface="Arial"/>
              </a:rPr>
              <a:t>№</a:t>
            </a:r>
            <a:r>
              <a:rPr lang="uk-UA" sz="1800" b="1" spc="-20" dirty="0" smtClean="0">
                <a:solidFill>
                  <a:srgbClr val="22457A"/>
                </a:solidFill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6576" y="3747312"/>
            <a:ext cx="76238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spc="220" dirty="0">
                <a:latin typeface="Roboto Condensed"/>
                <a:cs typeface="Roboto Condensed"/>
              </a:rPr>
              <a:t>Упродовж</a:t>
            </a:r>
            <a:r>
              <a:rPr sz="1800" b="0" spc="40" dirty="0">
                <a:latin typeface="Roboto Condensed"/>
                <a:cs typeface="Roboto Condensed"/>
              </a:rPr>
              <a:t> </a:t>
            </a:r>
            <a:r>
              <a:rPr sz="1800" b="0" spc="114" dirty="0">
                <a:latin typeface="Roboto Condensed"/>
                <a:cs typeface="Roboto Condensed"/>
              </a:rPr>
              <a:t>2</a:t>
            </a:r>
            <a:r>
              <a:rPr sz="1800" b="0" spc="40" dirty="0">
                <a:latin typeface="Roboto Condensed"/>
                <a:cs typeface="Roboto Condensed"/>
              </a:rPr>
              <a:t> </a:t>
            </a:r>
            <a:r>
              <a:rPr sz="1800" b="0" spc="210" dirty="0">
                <a:latin typeface="Roboto Condensed"/>
                <a:cs typeface="Roboto Condensed"/>
              </a:rPr>
              <a:t>років</a:t>
            </a:r>
            <a:r>
              <a:rPr sz="1800" b="0" spc="35" dirty="0">
                <a:latin typeface="Roboto Condensed"/>
                <a:cs typeface="Roboto Condensed"/>
              </a:rPr>
              <a:t> </a:t>
            </a:r>
            <a:r>
              <a:rPr sz="1800" b="0" spc="265" dirty="0">
                <a:latin typeface="Roboto Condensed"/>
                <a:cs typeface="Roboto Condensed"/>
              </a:rPr>
              <a:t>навчання</a:t>
            </a:r>
            <a:r>
              <a:rPr sz="1800" b="0" spc="35" dirty="0">
                <a:latin typeface="Roboto Condensed"/>
                <a:cs typeface="Roboto Condensed"/>
              </a:rPr>
              <a:t> </a:t>
            </a:r>
            <a:r>
              <a:rPr sz="1800" b="0" spc="20" dirty="0">
                <a:latin typeface="Roboto Condensed"/>
                <a:cs typeface="Roboto Condensed"/>
              </a:rPr>
              <a:t>(10</a:t>
            </a:r>
            <a:r>
              <a:rPr sz="1800" b="0" spc="50" dirty="0">
                <a:latin typeface="Roboto Condensed"/>
                <a:cs typeface="Roboto Condensed"/>
              </a:rPr>
              <a:t> </a:t>
            </a:r>
            <a:r>
              <a:rPr sz="1800" b="0" spc="210" dirty="0">
                <a:latin typeface="Roboto Condensed"/>
                <a:cs typeface="Roboto Condensed"/>
              </a:rPr>
              <a:t>і</a:t>
            </a:r>
            <a:r>
              <a:rPr sz="1800" b="0" spc="45" dirty="0">
                <a:latin typeface="Roboto Condensed"/>
                <a:cs typeface="Roboto Condensed"/>
              </a:rPr>
              <a:t> </a:t>
            </a:r>
            <a:r>
              <a:rPr sz="1800" b="0" spc="-140" dirty="0">
                <a:latin typeface="Roboto Condensed"/>
                <a:cs typeface="Roboto Condensed"/>
              </a:rPr>
              <a:t>11</a:t>
            </a:r>
            <a:r>
              <a:rPr sz="1800" b="0" spc="30" dirty="0">
                <a:latin typeface="Roboto Condensed"/>
                <a:cs typeface="Roboto Condensed"/>
              </a:rPr>
              <a:t> </a:t>
            </a:r>
            <a:r>
              <a:rPr sz="1800" b="0" spc="200" dirty="0">
                <a:latin typeface="Roboto Condensed"/>
                <a:cs typeface="Roboto Condensed"/>
              </a:rPr>
              <a:t>класи)</a:t>
            </a:r>
            <a:r>
              <a:rPr sz="1800" b="0" spc="55" dirty="0">
                <a:latin typeface="Roboto Condensed"/>
                <a:cs typeface="Roboto Condensed"/>
              </a:rPr>
              <a:t> </a:t>
            </a:r>
            <a:r>
              <a:rPr sz="1800" b="0" spc="260" dirty="0">
                <a:latin typeface="Roboto Condensed"/>
                <a:cs typeface="Roboto Condensed"/>
              </a:rPr>
              <a:t>для</a:t>
            </a:r>
            <a:r>
              <a:rPr sz="1800" b="0" spc="50" dirty="0">
                <a:latin typeface="Roboto Condensed"/>
                <a:cs typeface="Roboto Condensed"/>
              </a:rPr>
              <a:t> </a:t>
            </a:r>
            <a:r>
              <a:rPr sz="1800" b="0" spc="275" dirty="0">
                <a:latin typeface="Roboto Condensed"/>
                <a:cs typeface="Roboto Condensed"/>
              </a:rPr>
              <a:t>учнів</a:t>
            </a:r>
            <a:r>
              <a:rPr sz="1800" b="0" spc="40" dirty="0">
                <a:latin typeface="Roboto Condensed"/>
                <a:cs typeface="Roboto Condensed"/>
              </a:rPr>
              <a:t> </a:t>
            </a:r>
            <a:r>
              <a:rPr sz="1800" b="0" spc="225" dirty="0">
                <a:latin typeface="Roboto Condensed"/>
                <a:cs typeface="Roboto Condensed"/>
              </a:rPr>
              <a:t>проводяться  </a:t>
            </a:r>
            <a:r>
              <a:rPr sz="1800" b="0" spc="204" dirty="0">
                <a:latin typeface="Roboto Condensed"/>
                <a:cs typeface="Roboto Condensed"/>
              </a:rPr>
              <a:t>додаткові </a:t>
            </a:r>
            <a:r>
              <a:rPr sz="1800" b="0" spc="240" dirty="0">
                <a:latin typeface="Roboto Condensed"/>
                <a:cs typeface="Roboto Condensed"/>
              </a:rPr>
              <a:t>уроки </a:t>
            </a:r>
            <a:r>
              <a:rPr sz="1800" b="0" spc="120" dirty="0">
                <a:latin typeface="Roboto Condensed"/>
                <a:cs typeface="Roboto Condensed"/>
              </a:rPr>
              <a:t>з </a:t>
            </a:r>
            <a:r>
              <a:rPr sz="1800" b="0" spc="215" dirty="0">
                <a:latin typeface="Roboto Condensed"/>
                <a:cs typeface="Roboto Condensed"/>
              </a:rPr>
              <a:t>предметів, </a:t>
            </a:r>
            <a:r>
              <a:rPr sz="1800" b="0" spc="254" dirty="0">
                <a:latin typeface="Roboto Condensed"/>
                <a:cs typeface="Roboto Condensed"/>
              </a:rPr>
              <a:t>що </a:t>
            </a:r>
            <a:r>
              <a:rPr sz="1800" b="0" spc="229" dirty="0">
                <a:latin typeface="Roboto Condensed"/>
                <a:cs typeface="Roboto Condensed"/>
              </a:rPr>
              <a:t>винесені </a:t>
            </a:r>
            <a:r>
              <a:rPr sz="1800" b="0" spc="235" dirty="0">
                <a:latin typeface="Roboto Condensed"/>
                <a:cs typeface="Roboto Condensed"/>
              </a:rPr>
              <a:t>на </a:t>
            </a:r>
            <a:r>
              <a:rPr sz="1800" b="0" spc="155" dirty="0">
                <a:latin typeface="Roboto Condensed"/>
                <a:cs typeface="Roboto Condensed"/>
              </a:rPr>
              <a:t>ЗНО: </a:t>
            </a:r>
            <a:r>
              <a:rPr sz="1800" b="0" spc="225" dirty="0">
                <a:latin typeface="Roboto Condensed"/>
                <a:cs typeface="Roboto Condensed"/>
              </a:rPr>
              <a:t>українська  </a:t>
            </a:r>
            <a:r>
              <a:rPr sz="1800" b="0" spc="215" dirty="0">
                <a:latin typeface="Roboto Condensed"/>
                <a:cs typeface="Roboto Condensed"/>
              </a:rPr>
              <a:t>мова </a:t>
            </a:r>
            <a:r>
              <a:rPr sz="1800" b="0" spc="210" dirty="0">
                <a:latin typeface="Roboto Condensed"/>
                <a:cs typeface="Roboto Condensed"/>
              </a:rPr>
              <a:t>та </a:t>
            </a:r>
            <a:r>
              <a:rPr sz="1800" b="0" spc="195" dirty="0">
                <a:latin typeface="Roboto Condensed"/>
                <a:cs typeface="Roboto Condensed"/>
              </a:rPr>
              <a:t>література, </a:t>
            </a:r>
            <a:r>
              <a:rPr sz="1800" b="0" spc="210" dirty="0">
                <a:latin typeface="Roboto Condensed"/>
                <a:cs typeface="Roboto Condensed"/>
              </a:rPr>
              <a:t>історія </a:t>
            </a:r>
            <a:r>
              <a:rPr sz="1800" b="0" spc="215" dirty="0">
                <a:latin typeface="Roboto Condensed"/>
                <a:cs typeface="Roboto Condensed"/>
              </a:rPr>
              <a:t>України, </a:t>
            </a:r>
            <a:r>
              <a:rPr sz="1800" b="0" spc="235" dirty="0">
                <a:latin typeface="Roboto Condensed"/>
                <a:cs typeface="Roboto Condensed"/>
              </a:rPr>
              <a:t>англійська </a:t>
            </a:r>
            <a:r>
              <a:rPr sz="1800" b="0" spc="170" dirty="0">
                <a:latin typeface="Roboto Condensed"/>
                <a:cs typeface="Roboto Condensed"/>
              </a:rPr>
              <a:t>мова,  </a:t>
            </a:r>
            <a:r>
              <a:rPr sz="1800" b="0" spc="225" dirty="0">
                <a:latin typeface="Roboto Condensed"/>
                <a:cs typeface="Roboto Condensed"/>
              </a:rPr>
              <a:t>математика.</a:t>
            </a:r>
            <a:endParaRPr sz="1800"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0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61950"/>
            <a:ext cx="5486400" cy="73206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Якість знань ДПА/ЗНО 2019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352550"/>
            <a:ext cx="6686550" cy="2833217"/>
          </a:xfrm>
        </p:spPr>
        <p:txBody>
          <a:bodyPr/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--   72% -  3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по місту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мовва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56 %  - 3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по місту</a:t>
            </a:r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– 60 % - 4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по місту</a:t>
            </a:r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 – 79 % -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по місту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 з відзнакою – 6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медаль -  1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649200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3561</Words>
  <Application>Microsoft Office PowerPoint</Application>
  <PresentationFormat>Экран (16:9)</PresentationFormat>
  <Paragraphs>1156</Paragraphs>
  <Slides>59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Легкий дым</vt:lpstr>
      <vt:lpstr>ЗВІТ ДИРЕКТОРА</vt:lpstr>
      <vt:lpstr>РОЗВИТОК</vt:lpstr>
      <vt:lpstr>РОЗВИТОК ЗАКЛАДУ В УМОВАХ СТАНОВЛЕННЯ</vt:lpstr>
      <vt:lpstr>Слайд 4</vt:lpstr>
      <vt:lpstr>ДИНАМІКА РОЗВИТКУ МЕРЕЖІ ЗАКЛАДУ</vt:lpstr>
      <vt:lpstr>ДИНАМІКА РОЗВИТКУ ІНКЛЮЗІЇ В ЗАКЛАДІ</vt:lpstr>
      <vt:lpstr>Слайд 7</vt:lpstr>
      <vt:lpstr>Слайд 8</vt:lpstr>
      <vt:lpstr>Якість знань ДПА/ЗНО 2019 </vt:lpstr>
      <vt:lpstr>Слайд 10</vt:lpstr>
      <vt:lpstr>Якість знань  2019/2020 н.р.</vt:lpstr>
      <vt:lpstr>Слайд 12</vt:lpstr>
      <vt:lpstr>Слайд 13</vt:lpstr>
      <vt:lpstr>Слайд 14</vt:lpstr>
      <vt:lpstr>Слайд 15</vt:lpstr>
      <vt:lpstr>Слайд 16</vt:lpstr>
      <vt:lpstr>Стипендіати міського голови</vt:lpstr>
      <vt:lpstr>АНАЛІЗ  НАУКОВО – МЕТОДИЧНОЇ   РОБОТИ  </vt:lpstr>
      <vt:lpstr>Методична робота у закладі проводилася відповідно  до  річного плану  роботи  школи, Наказу по закладу від 03.09.2019 р.     № 188  «Про організацію методичної роботи з педагогічними кадрами  в 2019/2020 н. р.».   </vt:lpstr>
      <vt:lpstr>  </vt:lpstr>
      <vt:lpstr>     КІЛЬКІСНИЙ    СКЛАД  ВСЬОГО- 64 педагогічних  працівника     Чоловіків – 8    Жінок –       56    Пенсійного віку – 20    Передпенсійного віку – 10    Стаж до 3 років – 5    від 3 до 10 років- 7    від 10 до 20 років – 6    20 і більше років – 46    З вищою педагогічною освітою – 58    З вищою непедагогічною – 1     Базовою вищою – 2    Неповною вищою - 3   </vt:lpstr>
      <vt:lpstr>Слайд 22</vt:lpstr>
      <vt:lpstr>     </vt:lpstr>
      <vt:lpstr>  КУРСОВА ПЕРЕПІДГОТОВКА   </vt:lpstr>
      <vt:lpstr> КУРСОВА ПЕРЕПІДГОТОВКА   </vt:lpstr>
      <vt:lpstr>ВПРОВАДЖЕННЯ ВЛАСНОГО ДОСВІДУ ЧЕРЕЗ МЕРЕЖУ ІНТЕРНЕТ </vt:lpstr>
      <vt:lpstr> </vt:lpstr>
      <vt:lpstr> </vt:lpstr>
      <vt:lpstr> </vt:lpstr>
      <vt:lpstr> </vt:lpstr>
      <vt:lpstr>МЕДИЧНИЙ СУПРОВІД ОСВІТНЬОГО  ПРОЦЕСУ</vt:lpstr>
      <vt:lpstr>Слайд 32</vt:lpstr>
      <vt:lpstr>СТАН ОХОРОНИ праці та безпеки життєдіяльності</vt:lpstr>
      <vt:lpstr>Моніторинг рівня травматизму учнів  за 2019/2020 н.р.</vt:lpstr>
      <vt:lpstr>ХАРЧУВАННЯ</vt:lpstr>
      <vt:lpstr>ХАРЧУВАННЯ УЧНІВ</vt:lpstr>
      <vt:lpstr>Виховний процес</vt:lpstr>
      <vt:lpstr>Слайд 38</vt:lpstr>
      <vt:lpstr>Свої здібності учні розвивають у шкільних гуртках:  Вокально хоровий   «Черемшина» - 53 учня;  «Культура мовлення»-25 учнів;  «Юні краєзнавці» - 10 учнів;  «Лідер – запорука успіху»- 20 учнів;  «Волейбол» - 15 учнів;  3 гуртка військово – патріотичного напряму:  «Джура » - 15 учнів,  «Влучний стрілець» - 15 учнів,  «Школа безпеки» - 16 учнів.  Заняттями в шкільних гуртках охоплено 167 учнів. Взагалі 60% учнів відвідують гуртки школи та міста за різними напрямками. </vt:lpstr>
      <vt:lpstr>Завдяки плідній роботі гуртків наша школа має достатньо високі показники у різноманітних міських конкурсах та змаганнях.</vt:lpstr>
      <vt:lpstr>Слайд 41</vt:lpstr>
      <vt:lpstr> Акції    2019-2020н.р.</vt:lpstr>
      <vt:lpstr>Слайд 43</vt:lpstr>
      <vt:lpstr>Слайд 44</vt:lpstr>
      <vt:lpstr>СОЦІАЛЬНО-  ПСИХОЛОГІЧНА служба</vt:lpstr>
      <vt:lpstr>Слайд 46</vt:lpstr>
      <vt:lpstr>Збільшена кількість консультувань на  34 % </vt:lpstr>
      <vt:lpstr>Слайд 48</vt:lpstr>
      <vt:lpstr>Слайд 49</vt:lpstr>
      <vt:lpstr>Слайд 50</vt:lpstr>
      <vt:lpstr>Слайд 51</vt:lpstr>
      <vt:lpstr>Слайд 52</vt:lpstr>
      <vt:lpstr>Слайд 53</vt:lpstr>
      <vt:lpstr>ФІНАНСОВО-  ГОСПОДАРСЬКА діяльність</vt:lpstr>
      <vt:lpstr>Бюджетно-фінансові показники Загальні видатки за 2019 рік  </vt:lpstr>
      <vt:lpstr>Загальні видатки за 2019 рік  </vt:lpstr>
      <vt:lpstr>Слайд 57</vt:lpstr>
      <vt:lpstr>Слайд 58</vt:lpstr>
      <vt:lpstr>http://3school3.ucoz.ua/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Мирослав Кусень</dc:creator>
  <cp:lastModifiedBy>User</cp:lastModifiedBy>
  <cp:revision>120</cp:revision>
  <dcterms:created xsi:type="dcterms:W3CDTF">2020-06-14T12:16:46Z</dcterms:created>
  <dcterms:modified xsi:type="dcterms:W3CDTF">2020-06-26T07:39:58Z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2020-06-14T00:00:00Z</vt:filetime>
  </property>
</Properties>
</file>